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67"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5" d="100"/>
          <a:sy n="105" d="100"/>
        </p:scale>
        <p:origin x="7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lgn="l">
              <a:defRPr/>
            </a:lvl1pPr>
          </a:lstStyle>
          <a:p>
            <a:fld id="{739ADED5-9DB3-433F-A1A6-0B48F54C60A1}" type="datetimeFigureOut">
              <a:rPr lang="tr-TR" smtClean="0"/>
              <a:t>18.11.2024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8E3E27-9595-4586-853B-FC45F7DCFF71}"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939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9ADED5-9DB3-433F-A1A6-0B48F54C60A1}" type="datetimeFigureOut">
              <a:rPr lang="tr-TR" smtClean="0"/>
              <a:t>18.11.2024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145321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9ADED5-9DB3-433F-A1A6-0B48F54C60A1}" type="datetimeFigureOut">
              <a:rPr lang="tr-TR" smtClean="0"/>
              <a:t>18.11.2024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8E3E27-9595-4586-853B-FC45F7DCFF71}"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57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9ADED5-9DB3-433F-A1A6-0B48F54C60A1}" type="datetimeFigureOut">
              <a:rPr lang="tr-TR" smtClean="0"/>
              <a:t>18.11.2024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245207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39ADED5-9DB3-433F-A1A6-0B48F54C60A1}" type="datetimeFigureOut">
              <a:rPr lang="tr-TR" smtClean="0"/>
              <a:t>18.11.2024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8E3E27-9595-4586-853B-FC45F7DCFF71}"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622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39ADED5-9DB3-433F-A1A6-0B48F54C60A1}" type="datetimeFigureOut">
              <a:rPr lang="tr-TR" smtClean="0"/>
              <a:t>18.11.2024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359545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39ADED5-9DB3-433F-A1A6-0B48F54C60A1}" type="datetimeFigureOut">
              <a:rPr lang="tr-TR" smtClean="0"/>
              <a:t>18.11.2024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98687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39ADED5-9DB3-433F-A1A6-0B48F54C60A1}" type="datetimeFigureOut">
              <a:rPr lang="tr-TR" smtClean="0"/>
              <a:t>18.11.2024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3402799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ADED5-9DB3-433F-A1A6-0B48F54C60A1}" type="datetimeFigureOut">
              <a:rPr lang="tr-TR" smtClean="0"/>
              <a:t>18.11.2024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3489072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9ADED5-9DB3-433F-A1A6-0B48F54C60A1}" type="datetimeFigureOut">
              <a:rPr lang="tr-TR" smtClean="0"/>
              <a:t>18.11.2024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8E3E27-9595-4586-853B-FC45F7DCFF71}" type="slidenum">
              <a:rPr lang="tr-TR" smtClean="0"/>
              <a:t>‹#›</a:t>
            </a:fld>
            <a:endParaRPr lang="tr-TR"/>
          </a:p>
        </p:txBody>
      </p:sp>
    </p:spTree>
    <p:extLst>
      <p:ext uri="{BB962C8B-B14F-4D97-AF65-F5344CB8AC3E}">
        <p14:creationId xmlns:p14="http://schemas.microsoft.com/office/powerpoint/2010/main" val="1038442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9ADED5-9DB3-433F-A1A6-0B48F54C60A1}" type="datetimeFigureOut">
              <a:rPr lang="tr-TR" smtClean="0"/>
              <a:t>18.11.2024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8E3E27-9595-4586-853B-FC45F7DCFF71}"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733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9ADED5-9DB3-433F-A1A6-0B48F54C60A1}" type="datetimeFigureOut">
              <a:rPr lang="tr-TR" smtClean="0"/>
              <a:t>18.11.2024</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68E3E27-9595-4586-853B-FC45F7DCFF71}"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94009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LİSELERE GİRİŞ SINAVI</a:t>
            </a:r>
            <a:br>
              <a:rPr lang="tr-TR" dirty="0" smtClean="0"/>
            </a:br>
            <a:r>
              <a:rPr lang="tr-TR" dirty="0" smtClean="0"/>
              <a:t>2025</a:t>
            </a:r>
            <a:endParaRPr lang="tr-TR" dirty="0"/>
          </a:p>
        </p:txBody>
      </p:sp>
      <p:sp>
        <p:nvSpPr>
          <p:cNvPr id="3" name="Alt Başlık 2"/>
          <p:cNvSpPr>
            <a:spLocks noGrp="1"/>
          </p:cNvSpPr>
          <p:nvPr>
            <p:ph type="subTitle" idx="1"/>
          </p:nvPr>
        </p:nvSpPr>
        <p:spPr/>
        <p:txBody>
          <a:bodyPr/>
          <a:lstStyle/>
          <a:p>
            <a:r>
              <a:rPr lang="tr-TR" dirty="0" smtClean="0"/>
              <a:t>HÜSEYİN KADRİYE GÜNER ORTAOKULU REHBERLİK SERVİSİ</a:t>
            </a:r>
            <a:endParaRPr lang="tr-TR" dirty="0"/>
          </a:p>
        </p:txBody>
      </p:sp>
    </p:spTree>
    <p:extLst>
      <p:ext uri="{BB962C8B-B14F-4D97-AF65-F5344CB8AC3E}">
        <p14:creationId xmlns:p14="http://schemas.microsoft.com/office/powerpoint/2010/main" val="4284648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3.Sınav puanının hesaplanması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91292323"/>
              </p:ext>
            </p:extLst>
          </p:nvPr>
        </p:nvGraphicFramePr>
        <p:xfrm>
          <a:off x="1339913" y="1665833"/>
          <a:ext cx="9714367" cy="4829243"/>
        </p:xfrm>
        <a:graphic>
          <a:graphicData uri="http://schemas.openxmlformats.org/drawingml/2006/table">
            <a:tbl>
              <a:tblPr/>
              <a:tblGrid>
                <a:gridCol w="5509638"/>
                <a:gridCol w="1785196"/>
                <a:gridCol w="806511"/>
                <a:gridCol w="806511"/>
                <a:gridCol w="806511"/>
              </a:tblGrid>
              <a:tr h="200678">
                <a:tc>
                  <a:txBody>
                    <a:bodyPr/>
                    <a:lstStyle/>
                    <a:p>
                      <a:pPr algn="ctr"/>
                      <a:r>
                        <a:rPr lang="fi-FI" sz="900" dirty="0">
                          <a:effectLst/>
                        </a:rPr>
                        <a:t>Kayseri / Kocasinan / Osman Ulubaş Kayseri Fen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Fen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120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488,705</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0,41</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fi-FI" sz="900">
                          <a:effectLst/>
                        </a:rPr>
                        <a:t>Kayseri / Kocasinan / Sümer Fen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Fen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120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483,333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0,88</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nb-NO" sz="900">
                          <a:effectLst/>
                        </a:rPr>
                        <a:t>Kayseri / Melikgazi / Kayseri Fen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Fen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150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476,642</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1,95</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Kocasinan / Nuh Mehmet Küçükçalık Anadolu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150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474,576</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2,25</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172525">
                <a:tc>
                  <a:txBody>
                    <a:bodyPr/>
                    <a:lstStyle/>
                    <a:p>
                      <a:pPr algn="ctr"/>
                      <a:r>
                        <a:rPr lang="tr-TR" sz="900">
                          <a:effectLst/>
                        </a:rPr>
                        <a:t>Kayseri / Kocasinan / Sami Yangın Anadolu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150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469,62</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Melikgazi / Nuh Mehmet Baldöktü Anadolu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150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466,414</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3,56</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Melikgazi / Osman Ulubaş Köşk Anadolu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180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461,463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4,47</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Melikgazi / Sema Yazar Anadolu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120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458,203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5,11</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475883">
                <a:tc>
                  <a:txBody>
                    <a:bodyPr/>
                    <a:lstStyle/>
                    <a:p>
                      <a:pPr algn="ctr"/>
                      <a:r>
                        <a:rPr lang="tr-TR" sz="900">
                          <a:effectLst/>
                        </a:rPr>
                        <a:t>Kayseri / Melikgazi / 50. Yıl Dedeman Anadolu İmam Hatip Lisesi / Fen Ve Teknoloji Programı</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Hazırlık Sınıfı Bulunan Anadolu İmam Hatip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40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450,533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6,38</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Develi / Develi Borsa İstanbul Fen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Fen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90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449,878</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6,52</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324204">
                <a:tc>
                  <a:txBody>
                    <a:bodyPr/>
                    <a:lstStyle/>
                    <a:p>
                      <a:pPr algn="ctr"/>
                      <a:r>
                        <a:rPr lang="tr-TR" sz="900">
                          <a:effectLst/>
                        </a:rPr>
                        <a:t>Kayseri / Melikgazi / Erciyes Anadolu İmam Hatip Lisesi / Fen Ve Sosyal Bilimler Programı</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İmam Hatip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90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449,608</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6,59</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324204">
                <a:tc>
                  <a:txBody>
                    <a:bodyPr/>
                    <a:lstStyle/>
                    <a:p>
                      <a:pPr algn="ctr"/>
                      <a:r>
                        <a:rPr lang="tr-TR" sz="900">
                          <a:effectLst/>
                        </a:rPr>
                        <a:t>Kayseri / Melikgazi / Şehit Mustafa Sezgin Kız Anadolu İmam Hatip Lisesi / Fen Ve Sosyal Bilimler Programı</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İmam Hatip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90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446,574</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7,13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Bünyan / Bünyan Fen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Fen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90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442,693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7,67</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Melikgazi / Kayseri Kilim Sosyal Bilimler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Sosyal Bilimler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120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438,902</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8,5</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475883">
                <a:tc>
                  <a:txBody>
                    <a:bodyPr/>
                    <a:lstStyle/>
                    <a:p>
                      <a:pPr algn="ctr"/>
                      <a:r>
                        <a:rPr lang="tr-TR" sz="900">
                          <a:effectLst/>
                        </a:rPr>
                        <a:t>Kayseri / Melikgazi / Hacı Şükrü Baktır Anadolu İmam Hatip Lisesi / Fen Ve Sosyal Bilimler Programı</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Hazırlık Sınıfı Bulunan Anadolu İmam Hatip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40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434,93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9,21</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Yeşilhisar / Şehit Kübra Doğanay Fen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Fen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60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431,859</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9,75</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324204">
                <a:tc>
                  <a:txBody>
                    <a:bodyPr/>
                    <a:lstStyle/>
                    <a:p>
                      <a:pPr algn="ctr"/>
                      <a:r>
                        <a:rPr lang="tr-TR" sz="900">
                          <a:effectLst/>
                        </a:rPr>
                        <a:t>Kayseri / Kocasinan / Şehit Ömer Halisdemir Anadolu İmam Hatip Lisesi / Fen Ve Sosyal Bilimler Programı</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İmam Hatip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60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430,79</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9,93</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324204">
                <a:tc>
                  <a:txBody>
                    <a:bodyPr/>
                    <a:lstStyle/>
                    <a:p>
                      <a:pPr algn="ctr"/>
                      <a:r>
                        <a:rPr lang="tr-TR" sz="900">
                          <a:effectLst/>
                        </a:rPr>
                        <a:t>Kayseri / Melikgazi / Ali Rıza Özderici Kız Anadolu İmam Hatip Lisesi / Fen Ve Sosyal Bilimler Programı</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Anadolu İmam Hatip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90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425,279</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10,87</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r h="200678">
                <a:tc>
                  <a:txBody>
                    <a:bodyPr/>
                    <a:lstStyle/>
                    <a:p>
                      <a:pPr algn="ctr"/>
                      <a:r>
                        <a:rPr lang="tr-TR" sz="900">
                          <a:effectLst/>
                        </a:rPr>
                        <a:t>Kayseri / Talas / Hidayet Aydoğan Sosyal Bilimler Lisesi /</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Sosyal Bilimler Lisesi</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a:effectLst/>
                        </a:rPr>
                        <a:t>150</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tr-TR" sz="900" dirty="0">
                          <a:effectLst/>
                        </a:rPr>
                        <a:t>421,549</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C000"/>
                    </a:solidFill>
                  </a:tcPr>
                </a:tc>
                <a:tc>
                  <a:txBody>
                    <a:bodyPr/>
                    <a:lstStyle/>
                    <a:p>
                      <a:pPr algn="ctr"/>
                      <a:r>
                        <a:rPr lang="tr-TR" sz="900" dirty="0">
                          <a:effectLst/>
                        </a:rPr>
                        <a:t>11,51</a:t>
                      </a:r>
                    </a:p>
                  </a:txBody>
                  <a:tcPr marL="9425" marR="9425" marT="9425" marB="94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1">
                        <a:lumMod val="60000"/>
                        <a:lumOff val="40000"/>
                      </a:schemeClr>
                    </a:solidFill>
                  </a:tcPr>
                </a:tc>
              </a:tr>
            </a:tbl>
          </a:graphicData>
        </a:graphic>
      </p:graphicFrame>
    </p:spTree>
    <p:extLst>
      <p:ext uri="{BB962C8B-B14F-4D97-AF65-F5344CB8AC3E}">
        <p14:creationId xmlns:p14="http://schemas.microsoft.com/office/powerpoint/2010/main" val="2410777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3.Sınav puanının hesaplanması</a:t>
            </a:r>
          </a:p>
        </p:txBody>
      </p:sp>
      <p:sp>
        <p:nvSpPr>
          <p:cNvPr id="3" name="İçerik Yer Tutucusu 2"/>
          <p:cNvSpPr>
            <a:spLocks noGrp="1"/>
          </p:cNvSpPr>
          <p:nvPr>
            <p:ph idx="1"/>
          </p:nvPr>
        </p:nvSpPr>
        <p:spPr/>
        <p:txBody>
          <a:bodyPr/>
          <a:lstStyle/>
          <a:p>
            <a:r>
              <a:rPr lang="tr-TR" dirty="0" smtClean="0"/>
              <a:t>Örnek teşkil etmesi açısından 417 puana (yüzdelik Dilim %13) denk gelen öğrenci netlerini inceleyelim. </a:t>
            </a:r>
            <a:r>
              <a:rPr lang="tr-TR" dirty="0" smtClean="0">
                <a:solidFill>
                  <a:srgbClr val="FF0000"/>
                </a:solidFill>
              </a:rPr>
              <a:t>(Bu netler örnek amaçlı, yaklaşık olarak hesaplanmıştır. Net sayılarına karşılık gelen puanlar her sene değişebilir.)</a:t>
            </a:r>
          </a:p>
          <a:p>
            <a:endParaRPr lang="tr-TR" dirty="0">
              <a:solidFill>
                <a:srgbClr val="FF0000"/>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751400385"/>
              </p:ext>
            </p:extLst>
          </p:nvPr>
        </p:nvGraphicFramePr>
        <p:xfrm>
          <a:off x="1443525" y="3490027"/>
          <a:ext cx="8128000" cy="259588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r>
                        <a:rPr lang="tr-TR" dirty="0" smtClean="0"/>
                        <a:t>Ders</a:t>
                      </a:r>
                      <a:endParaRPr lang="tr-TR" dirty="0"/>
                    </a:p>
                  </a:txBody>
                  <a:tcPr/>
                </a:tc>
                <a:tc>
                  <a:txBody>
                    <a:bodyPr/>
                    <a:lstStyle/>
                    <a:p>
                      <a:r>
                        <a:rPr lang="tr-TR" dirty="0" smtClean="0"/>
                        <a:t>Doğru</a:t>
                      </a:r>
                      <a:endParaRPr lang="tr-TR" dirty="0"/>
                    </a:p>
                  </a:txBody>
                  <a:tcPr/>
                </a:tc>
                <a:tc>
                  <a:txBody>
                    <a:bodyPr/>
                    <a:lstStyle/>
                    <a:p>
                      <a:r>
                        <a:rPr lang="tr-TR" dirty="0" smtClean="0"/>
                        <a:t>Yanlış</a:t>
                      </a:r>
                      <a:endParaRPr lang="tr-TR" dirty="0"/>
                    </a:p>
                  </a:txBody>
                  <a:tcPr/>
                </a:tc>
                <a:tc>
                  <a:txBody>
                    <a:bodyPr/>
                    <a:lstStyle/>
                    <a:p>
                      <a:r>
                        <a:rPr lang="tr-TR" dirty="0" smtClean="0"/>
                        <a:t>Net</a:t>
                      </a:r>
                      <a:endParaRPr lang="tr-TR" dirty="0"/>
                    </a:p>
                  </a:txBody>
                  <a:tcPr/>
                </a:tc>
              </a:tr>
              <a:tr h="370840">
                <a:tc>
                  <a:txBody>
                    <a:bodyPr/>
                    <a:lstStyle/>
                    <a:p>
                      <a:pPr algn="ctr"/>
                      <a:r>
                        <a:rPr lang="tr-TR" dirty="0" smtClean="0"/>
                        <a:t>Türkçe</a:t>
                      </a:r>
                      <a:endParaRPr lang="tr-TR" dirty="0"/>
                    </a:p>
                  </a:txBody>
                  <a:tcPr/>
                </a:tc>
                <a:tc>
                  <a:txBody>
                    <a:bodyPr/>
                    <a:lstStyle/>
                    <a:p>
                      <a:pPr algn="ctr"/>
                      <a:r>
                        <a:rPr lang="tr-TR" dirty="0" smtClean="0"/>
                        <a:t>17</a:t>
                      </a:r>
                      <a:endParaRPr lang="tr-TR" dirty="0"/>
                    </a:p>
                  </a:txBody>
                  <a:tcPr/>
                </a:tc>
                <a:tc>
                  <a:txBody>
                    <a:bodyPr/>
                    <a:lstStyle/>
                    <a:p>
                      <a:pPr algn="ctr"/>
                      <a:r>
                        <a:rPr lang="tr-TR" dirty="0" smtClean="0"/>
                        <a:t>3</a:t>
                      </a:r>
                      <a:endParaRPr lang="tr-TR" dirty="0"/>
                    </a:p>
                  </a:txBody>
                  <a:tcPr/>
                </a:tc>
                <a:tc>
                  <a:txBody>
                    <a:bodyPr/>
                    <a:lstStyle/>
                    <a:p>
                      <a:pPr algn="ctr"/>
                      <a:r>
                        <a:rPr lang="tr-TR" dirty="0" smtClean="0"/>
                        <a:t>16</a:t>
                      </a:r>
                      <a:endParaRPr lang="tr-TR" dirty="0"/>
                    </a:p>
                  </a:txBody>
                  <a:tcPr/>
                </a:tc>
              </a:tr>
              <a:tr h="370840">
                <a:tc>
                  <a:txBody>
                    <a:bodyPr/>
                    <a:lstStyle/>
                    <a:p>
                      <a:pPr algn="ctr"/>
                      <a:r>
                        <a:rPr lang="tr-TR" dirty="0" smtClean="0"/>
                        <a:t>Matematik</a:t>
                      </a:r>
                      <a:endParaRPr lang="tr-TR" dirty="0"/>
                    </a:p>
                  </a:txBody>
                  <a:tcPr/>
                </a:tc>
                <a:tc>
                  <a:txBody>
                    <a:bodyPr/>
                    <a:lstStyle/>
                    <a:p>
                      <a:pPr algn="ctr"/>
                      <a:r>
                        <a:rPr lang="tr-TR" dirty="0" smtClean="0"/>
                        <a:t>14</a:t>
                      </a:r>
                      <a:endParaRPr lang="tr-TR" dirty="0"/>
                    </a:p>
                  </a:txBody>
                  <a:tcPr/>
                </a:tc>
                <a:tc>
                  <a:txBody>
                    <a:bodyPr/>
                    <a:lstStyle/>
                    <a:p>
                      <a:pPr algn="ctr"/>
                      <a:r>
                        <a:rPr lang="tr-TR" dirty="0" smtClean="0"/>
                        <a:t>6</a:t>
                      </a:r>
                      <a:endParaRPr lang="tr-TR" dirty="0"/>
                    </a:p>
                  </a:txBody>
                  <a:tcPr/>
                </a:tc>
                <a:tc>
                  <a:txBody>
                    <a:bodyPr/>
                    <a:lstStyle/>
                    <a:p>
                      <a:pPr algn="ctr"/>
                      <a:r>
                        <a:rPr lang="tr-TR" dirty="0" smtClean="0"/>
                        <a:t>12</a:t>
                      </a:r>
                      <a:endParaRPr lang="tr-TR" dirty="0"/>
                    </a:p>
                  </a:txBody>
                  <a:tcPr/>
                </a:tc>
              </a:tr>
              <a:tr h="370840">
                <a:tc>
                  <a:txBody>
                    <a:bodyPr/>
                    <a:lstStyle/>
                    <a:p>
                      <a:pPr algn="ctr"/>
                      <a:r>
                        <a:rPr lang="tr-TR" dirty="0" smtClean="0"/>
                        <a:t>Fen Bilimleri</a:t>
                      </a:r>
                      <a:endParaRPr lang="tr-TR" dirty="0"/>
                    </a:p>
                  </a:txBody>
                  <a:tcPr/>
                </a:tc>
                <a:tc>
                  <a:txBody>
                    <a:bodyPr/>
                    <a:lstStyle/>
                    <a:p>
                      <a:pPr algn="ctr"/>
                      <a:r>
                        <a:rPr lang="tr-TR" dirty="0" smtClean="0"/>
                        <a:t>17</a:t>
                      </a:r>
                      <a:endParaRPr lang="tr-TR" dirty="0"/>
                    </a:p>
                  </a:txBody>
                  <a:tcPr/>
                </a:tc>
                <a:tc>
                  <a:txBody>
                    <a:bodyPr/>
                    <a:lstStyle/>
                    <a:p>
                      <a:pPr algn="ctr"/>
                      <a:r>
                        <a:rPr lang="tr-TR" dirty="0" smtClean="0"/>
                        <a:t>3</a:t>
                      </a:r>
                      <a:endParaRPr lang="tr-TR" dirty="0"/>
                    </a:p>
                  </a:txBody>
                  <a:tcPr/>
                </a:tc>
                <a:tc>
                  <a:txBody>
                    <a:bodyPr/>
                    <a:lstStyle/>
                    <a:p>
                      <a:pPr algn="ctr"/>
                      <a:r>
                        <a:rPr lang="tr-TR" dirty="0" smtClean="0"/>
                        <a:t>16</a:t>
                      </a:r>
                      <a:endParaRPr lang="tr-TR" dirty="0"/>
                    </a:p>
                  </a:txBody>
                  <a:tcPr/>
                </a:tc>
              </a:tr>
              <a:tr h="370840">
                <a:tc>
                  <a:txBody>
                    <a:bodyPr/>
                    <a:lstStyle/>
                    <a:p>
                      <a:pPr algn="ctr"/>
                      <a:r>
                        <a:rPr lang="tr-TR" dirty="0" smtClean="0"/>
                        <a:t>İngilizce</a:t>
                      </a:r>
                      <a:endParaRPr lang="tr-TR" dirty="0"/>
                    </a:p>
                  </a:txBody>
                  <a:tcPr/>
                </a:tc>
                <a:tc>
                  <a:txBody>
                    <a:bodyPr/>
                    <a:lstStyle/>
                    <a:p>
                      <a:pPr algn="ctr"/>
                      <a:r>
                        <a:rPr lang="tr-TR" dirty="0" smtClean="0"/>
                        <a:t>8</a:t>
                      </a:r>
                      <a:endParaRPr lang="tr-TR" dirty="0"/>
                    </a:p>
                  </a:txBody>
                  <a:tcPr/>
                </a:tc>
                <a:tc>
                  <a:txBody>
                    <a:bodyPr/>
                    <a:lstStyle/>
                    <a:p>
                      <a:pPr algn="ctr"/>
                      <a:r>
                        <a:rPr lang="tr-TR" dirty="0" smtClean="0"/>
                        <a:t>2</a:t>
                      </a:r>
                      <a:endParaRPr lang="tr-TR" dirty="0"/>
                    </a:p>
                  </a:txBody>
                  <a:tcPr/>
                </a:tc>
                <a:tc>
                  <a:txBody>
                    <a:bodyPr/>
                    <a:lstStyle/>
                    <a:p>
                      <a:pPr algn="ctr"/>
                      <a:r>
                        <a:rPr lang="tr-TR" dirty="0" smtClean="0"/>
                        <a:t>7.33</a:t>
                      </a:r>
                      <a:endParaRPr lang="tr-TR" dirty="0"/>
                    </a:p>
                  </a:txBody>
                  <a:tcPr/>
                </a:tc>
              </a:tr>
              <a:tr h="370840">
                <a:tc>
                  <a:txBody>
                    <a:bodyPr/>
                    <a:lstStyle/>
                    <a:p>
                      <a:pPr algn="ctr"/>
                      <a:r>
                        <a:rPr lang="tr-TR" dirty="0" smtClean="0"/>
                        <a:t>Din Kültürü</a:t>
                      </a:r>
                      <a:endParaRPr lang="tr-TR" dirty="0"/>
                    </a:p>
                  </a:txBody>
                  <a:tcPr/>
                </a:tc>
                <a:tc>
                  <a:txBody>
                    <a:bodyPr/>
                    <a:lstStyle/>
                    <a:p>
                      <a:pPr algn="ctr"/>
                      <a:r>
                        <a:rPr lang="tr-TR" dirty="0" smtClean="0"/>
                        <a:t>8</a:t>
                      </a:r>
                      <a:endParaRPr lang="tr-TR" dirty="0"/>
                    </a:p>
                  </a:txBody>
                  <a:tcPr/>
                </a:tc>
                <a:tc>
                  <a:txBody>
                    <a:bodyPr/>
                    <a:lstStyle/>
                    <a:p>
                      <a:pPr algn="ctr"/>
                      <a:r>
                        <a:rPr lang="tr-TR" dirty="0" smtClean="0"/>
                        <a:t>2</a:t>
                      </a:r>
                      <a:endParaRPr lang="tr-TR" dirty="0"/>
                    </a:p>
                  </a:txBody>
                  <a:tcPr/>
                </a:tc>
                <a:tc>
                  <a:txBody>
                    <a:bodyPr/>
                    <a:lstStyle/>
                    <a:p>
                      <a:pPr algn="ctr"/>
                      <a:r>
                        <a:rPr lang="tr-TR" dirty="0" smtClean="0"/>
                        <a:t>7.33</a:t>
                      </a:r>
                      <a:endParaRPr lang="tr-TR" dirty="0"/>
                    </a:p>
                  </a:txBody>
                  <a:tcPr/>
                </a:tc>
              </a:tr>
              <a:tr h="370840">
                <a:tc>
                  <a:txBody>
                    <a:bodyPr/>
                    <a:lstStyle/>
                    <a:p>
                      <a:pPr algn="ctr"/>
                      <a:r>
                        <a:rPr lang="tr-TR" dirty="0" smtClean="0"/>
                        <a:t>İnkılap Tarihi</a:t>
                      </a:r>
                      <a:endParaRPr lang="tr-TR" dirty="0"/>
                    </a:p>
                  </a:txBody>
                  <a:tcPr/>
                </a:tc>
                <a:tc>
                  <a:txBody>
                    <a:bodyPr/>
                    <a:lstStyle/>
                    <a:p>
                      <a:pPr algn="ctr"/>
                      <a:r>
                        <a:rPr lang="tr-TR" dirty="0" smtClean="0"/>
                        <a:t>8</a:t>
                      </a:r>
                      <a:endParaRPr lang="tr-TR" dirty="0"/>
                    </a:p>
                  </a:txBody>
                  <a:tcPr/>
                </a:tc>
                <a:tc>
                  <a:txBody>
                    <a:bodyPr/>
                    <a:lstStyle/>
                    <a:p>
                      <a:pPr algn="ctr"/>
                      <a:r>
                        <a:rPr lang="tr-TR" dirty="0" smtClean="0"/>
                        <a:t>2</a:t>
                      </a:r>
                      <a:endParaRPr lang="tr-TR" dirty="0"/>
                    </a:p>
                  </a:txBody>
                  <a:tcPr/>
                </a:tc>
                <a:tc>
                  <a:txBody>
                    <a:bodyPr/>
                    <a:lstStyle/>
                    <a:p>
                      <a:pPr algn="ctr"/>
                      <a:r>
                        <a:rPr lang="tr-TR" dirty="0" smtClean="0"/>
                        <a:t>7.33</a:t>
                      </a:r>
                      <a:endParaRPr lang="tr-TR" dirty="0"/>
                    </a:p>
                  </a:txBody>
                  <a:tcPr/>
                </a:tc>
              </a:tr>
            </a:tbl>
          </a:graphicData>
        </a:graphic>
      </p:graphicFrame>
    </p:spTree>
    <p:extLst>
      <p:ext uri="{BB962C8B-B14F-4D97-AF65-F5344CB8AC3E}">
        <p14:creationId xmlns:p14="http://schemas.microsoft.com/office/powerpoint/2010/main" val="1807264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4.Okul </a:t>
            </a:r>
            <a:r>
              <a:rPr lang="tr-TR" dirty="0" err="1" smtClean="0"/>
              <a:t>türlerİ</a:t>
            </a:r>
            <a:endParaRPr lang="tr-TR" dirty="0"/>
          </a:p>
        </p:txBody>
      </p:sp>
      <p:sp>
        <p:nvSpPr>
          <p:cNvPr id="3" name="İçerik Yer Tutucusu 2"/>
          <p:cNvSpPr>
            <a:spLocks noGrp="1"/>
          </p:cNvSpPr>
          <p:nvPr>
            <p:ph idx="1"/>
          </p:nvPr>
        </p:nvSpPr>
        <p:spPr/>
        <p:txBody>
          <a:bodyPr>
            <a:normAutofit lnSpcReduction="10000"/>
          </a:bodyPr>
          <a:lstStyle/>
          <a:p>
            <a:r>
              <a:rPr lang="tr-TR" dirty="0" smtClean="0"/>
              <a:t>Tercih Yaparken okul türlerini bilmek çok önemlidir.</a:t>
            </a:r>
          </a:p>
          <a:p>
            <a:r>
              <a:rPr lang="tr-TR" dirty="0" smtClean="0"/>
              <a:t>1.Fen Liseleri</a:t>
            </a:r>
          </a:p>
          <a:p>
            <a:r>
              <a:rPr lang="tr-TR" dirty="0" smtClean="0"/>
              <a:t>2.Anadolu Liseleri</a:t>
            </a:r>
          </a:p>
          <a:p>
            <a:r>
              <a:rPr lang="tr-TR" dirty="0" smtClean="0"/>
              <a:t>3.Sosyal Bilimler Lisesi</a:t>
            </a:r>
          </a:p>
          <a:p>
            <a:r>
              <a:rPr lang="tr-TR" dirty="0" smtClean="0"/>
              <a:t>4.Meslek Lisesi (İmam Hatip, Sağlık Bilimleri ve Diğer Meslekler için Eğitim Verenler)</a:t>
            </a:r>
          </a:p>
          <a:p>
            <a:r>
              <a:rPr lang="tr-TR" dirty="0" smtClean="0"/>
              <a:t>5.Anadolu İmam Hatip Liseleri</a:t>
            </a:r>
          </a:p>
          <a:p>
            <a:r>
              <a:rPr lang="tr-TR" dirty="0"/>
              <a:t>6</a:t>
            </a:r>
            <a:r>
              <a:rPr lang="tr-TR" dirty="0" smtClean="0"/>
              <a:t>.Güzel Sanatlar Lisesi (Müzik ve Resim çizme yeteneği)</a:t>
            </a:r>
          </a:p>
          <a:p>
            <a:r>
              <a:rPr lang="tr-TR" dirty="0"/>
              <a:t>7</a:t>
            </a:r>
            <a:r>
              <a:rPr lang="tr-TR" dirty="0" smtClean="0"/>
              <a:t>.Spor Lisesi</a:t>
            </a:r>
          </a:p>
          <a:p>
            <a:r>
              <a:rPr lang="tr-TR" dirty="0"/>
              <a:t>8</a:t>
            </a:r>
            <a:r>
              <a:rPr lang="tr-TR" dirty="0" smtClean="0"/>
              <a:t>. Fen ve Sosyal Bilimler Programı Uygulayan Proje İmam Hatipler</a:t>
            </a:r>
          </a:p>
        </p:txBody>
      </p:sp>
    </p:spTree>
    <p:extLst>
      <p:ext uri="{BB962C8B-B14F-4D97-AF65-F5344CB8AC3E}">
        <p14:creationId xmlns:p14="http://schemas.microsoft.com/office/powerpoint/2010/main" val="61970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4.1. Fen </a:t>
            </a:r>
            <a:r>
              <a:rPr lang="tr-TR" dirty="0" err="1" smtClean="0"/>
              <a:t>lİSELERİ</a:t>
            </a:r>
            <a:endParaRPr lang="tr-TR" dirty="0"/>
          </a:p>
        </p:txBody>
      </p:sp>
      <p:sp>
        <p:nvSpPr>
          <p:cNvPr id="3" name="İçerik Yer Tutucusu 2"/>
          <p:cNvSpPr>
            <a:spLocks noGrp="1"/>
          </p:cNvSpPr>
          <p:nvPr>
            <p:ph idx="1"/>
          </p:nvPr>
        </p:nvSpPr>
        <p:spPr/>
        <p:txBody>
          <a:bodyPr/>
          <a:lstStyle/>
          <a:p>
            <a:r>
              <a:rPr lang="tr-TR" dirty="0"/>
              <a:t>Fen ve matematik alanlarındaki yetenekleri yüksek olan öğrencileri bir üst okula hazırlar. Yeni teknolojileri kullanabilen yeni bilgiler üretebilen projeler hazırlayabilen bireyler yetiştirmeyi amaç edinir. Sayısal dersler ağırlıktadır. Bu okula giden öğrencilerin birçoğu sağlık alanında ilerlemeyi veya mühendislik alanında ilerlemeyi kendine amaç edinen öğrencilerdir.  Öğrenim süresi genellikle 4 yıldır ve karma eğitim veren okullardır.  Merkezi Sınav puanına göre öğrenci yerleştirilir.</a:t>
            </a:r>
          </a:p>
        </p:txBody>
      </p:sp>
    </p:spTree>
    <p:extLst>
      <p:ext uri="{BB962C8B-B14F-4D97-AF65-F5344CB8AC3E}">
        <p14:creationId xmlns:p14="http://schemas.microsoft.com/office/powerpoint/2010/main" val="3402180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4.2. ANADOLU LİSELERİ</a:t>
            </a:r>
            <a:endParaRPr lang="tr-TR" dirty="0"/>
          </a:p>
        </p:txBody>
      </p:sp>
      <p:sp>
        <p:nvSpPr>
          <p:cNvPr id="3" name="İçerik Yer Tutucusu 2"/>
          <p:cNvSpPr>
            <a:spLocks noGrp="1"/>
          </p:cNvSpPr>
          <p:nvPr>
            <p:ph idx="1"/>
          </p:nvPr>
        </p:nvSpPr>
        <p:spPr/>
        <p:txBody>
          <a:bodyPr>
            <a:normAutofit lnSpcReduction="10000"/>
          </a:bodyPr>
          <a:lstStyle/>
          <a:p>
            <a:r>
              <a:rPr lang="tr-TR" dirty="0"/>
              <a:t>Anadolu liselerinde ilk 2 yıl ana derslerin hepsi alındıktan sonra 3.yıl yani 11.sınıf itibariyle alan seçimi yapılır. Bu seçim 10.sınıfın sonuna doğru yapılır. Öğrenci ilgi alanı ve yeteneği ne yöndeyse ona göre seçim yapmalıdır. Anadolu liselerinde alanlar Sayısal (MF), Eşit Ağırlık (TM), Sözel (Sosyal) ve Yabancı Dil şeklindedir. Meslekler alanlara göre ayrılmıştır. Günümüzde liselerin birçoğunda sayısal ve eşit ağırlık bölümleri daha fazla rağbet gördüğünden yabancı dil ve sözel sınıfların açılmadığı liseler de bulunmaktadır. Bu nedenle iyi bir araştırma yapılıp ona göre okul seçmek öğrencinin faydasına olacaktır. Anadolu liseleri iki şekilde alım yapar: Bunlardan biri merkezi sınav puanına göre yapılmakta diğeri ise diploma puanına göre yapılan (6,7,8.sınıf ) ortalamasına göre alım yapan okullardır. Aynı zamanda ortalamaya bakılırken ikametgah da bu okullara girmek için bir kriter niteliği taşır. </a:t>
            </a:r>
            <a:r>
              <a:rPr lang="tr-TR" dirty="0" smtClean="0"/>
              <a:t>Öğrenci </a:t>
            </a:r>
            <a:r>
              <a:rPr lang="tr-TR" dirty="0"/>
              <a:t>hangi alanı seçerse üniversite sınavında da bu alanda gördüğü derslerden sınava girip meslek seçimini yapabilmektedir.</a:t>
            </a:r>
          </a:p>
          <a:p>
            <a:endParaRPr lang="tr-TR" dirty="0"/>
          </a:p>
          <a:p>
            <a:endParaRPr lang="tr-TR" dirty="0"/>
          </a:p>
        </p:txBody>
      </p:sp>
    </p:spTree>
    <p:extLst>
      <p:ext uri="{BB962C8B-B14F-4D97-AF65-F5344CB8AC3E}">
        <p14:creationId xmlns:p14="http://schemas.microsoft.com/office/powerpoint/2010/main" val="985801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4.3.SOSYAL BİLİMLER LİSESİ</a:t>
            </a:r>
            <a:endParaRPr lang="tr-TR" dirty="0"/>
          </a:p>
        </p:txBody>
      </p:sp>
      <p:sp>
        <p:nvSpPr>
          <p:cNvPr id="3" name="İçerik Yer Tutucusu 2"/>
          <p:cNvSpPr>
            <a:spLocks noGrp="1"/>
          </p:cNvSpPr>
          <p:nvPr>
            <p:ph idx="1"/>
          </p:nvPr>
        </p:nvSpPr>
        <p:spPr/>
        <p:txBody>
          <a:bodyPr/>
          <a:lstStyle/>
          <a:p>
            <a:r>
              <a:rPr lang="tr-TR" dirty="0"/>
              <a:t>Sosyal bilimler ve edebiyat alanlarındaki yetenekleri yüksek olan öğrencileri bir üst kuruma hazırlar. Bu alanda eğitim gören öğrencilerin amacı genelde </a:t>
            </a:r>
            <a:r>
              <a:rPr lang="tr-TR" dirty="0" smtClean="0">
                <a:solidFill>
                  <a:srgbClr val="FF0000"/>
                </a:solidFill>
              </a:rPr>
              <a:t>HUKUK</a:t>
            </a:r>
            <a:r>
              <a:rPr lang="tr-TR" dirty="0" smtClean="0"/>
              <a:t> alanında </a:t>
            </a:r>
            <a:r>
              <a:rPr lang="tr-TR" dirty="0"/>
              <a:t>meslek sahibi olmaktır. Sözel dersler ağırlıkta olan bir eğitim verilmektedir. Bu okullarda öğrenim süresi 1 yıl hazırlık olmak üzere 5 yıldır. Merkezi sınav puanına göre öğrenci yerleştirilir.</a:t>
            </a:r>
          </a:p>
        </p:txBody>
      </p:sp>
    </p:spTree>
    <p:extLst>
      <p:ext uri="{BB962C8B-B14F-4D97-AF65-F5344CB8AC3E}">
        <p14:creationId xmlns:p14="http://schemas.microsoft.com/office/powerpoint/2010/main" val="248915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4.4. MESLEKİ EĞİTİM VEREN LİSELER </a:t>
            </a:r>
            <a:endParaRPr lang="tr-TR" dirty="0"/>
          </a:p>
        </p:txBody>
      </p:sp>
      <p:sp>
        <p:nvSpPr>
          <p:cNvPr id="3" name="İçerik Yer Tutucusu 2"/>
          <p:cNvSpPr>
            <a:spLocks noGrp="1"/>
          </p:cNvSpPr>
          <p:nvPr>
            <p:ph idx="1"/>
          </p:nvPr>
        </p:nvSpPr>
        <p:spPr/>
        <p:txBody>
          <a:bodyPr/>
          <a:lstStyle/>
          <a:p>
            <a:r>
              <a:rPr lang="tr-TR" dirty="0"/>
              <a:t>Mesleki ve Teknik Anadolu Liselerinde; sanayi, ticaret, tekstil, inşaat, turizm, kimya, tarım, sağlık ve benzeri alanlarda nitelikli eleman yetiştirmeye yönelik okullardır. Mesleki ve Teknik Anadolu Lisesi Programlarından mezun olanlara; mezun oldukları Anadolu Teknik veya Anadolu Meslek Program türünün ilgili alan ve dalında diploma işyeri açma belgesi usta öğreticilik belgesi verilmektedir.</a:t>
            </a:r>
          </a:p>
        </p:txBody>
      </p:sp>
    </p:spTree>
    <p:extLst>
      <p:ext uri="{BB962C8B-B14F-4D97-AF65-F5344CB8AC3E}">
        <p14:creationId xmlns:p14="http://schemas.microsoft.com/office/powerpoint/2010/main" val="1110564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4.5. Anadolu İMAM HATİP LİSELERİ</a:t>
            </a:r>
            <a:endParaRPr lang="tr-TR" dirty="0"/>
          </a:p>
        </p:txBody>
      </p:sp>
      <p:sp>
        <p:nvSpPr>
          <p:cNvPr id="3" name="İçerik Yer Tutucusu 2"/>
          <p:cNvSpPr>
            <a:spLocks noGrp="1"/>
          </p:cNvSpPr>
          <p:nvPr>
            <p:ph idx="1"/>
          </p:nvPr>
        </p:nvSpPr>
        <p:spPr/>
        <p:txBody>
          <a:bodyPr/>
          <a:lstStyle/>
          <a:p>
            <a:r>
              <a:rPr lang="tr-TR" dirty="0"/>
              <a:t>Öğrenim süresi 4 yıldır. İmamlık, Hatiplik, İlahiyat ve Kur'an Kursu öğreticiliği gibi dinî hizmetlerin yerine getirilmesine kaynaklık edecek gerekli bilgi ve becerilerin kazandırılmasını amaçlayan ortaöğretim kurumlarıdır. Proje Anadolu İmam Hatip Liseleri merkezi sınav ile öğrenci almaktadır. Diğerleri ise ortaöğretim başarı puanı ve ikametgah adresine göre öğrenci almaktadır.</a:t>
            </a:r>
          </a:p>
        </p:txBody>
      </p:sp>
    </p:spTree>
    <p:extLst>
      <p:ext uri="{BB962C8B-B14F-4D97-AF65-F5344CB8AC3E}">
        <p14:creationId xmlns:p14="http://schemas.microsoft.com/office/powerpoint/2010/main" val="2947585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4.6. Güzel sanatlar</a:t>
            </a:r>
            <a:endParaRPr lang="tr-TR" dirty="0"/>
          </a:p>
        </p:txBody>
      </p:sp>
      <p:sp>
        <p:nvSpPr>
          <p:cNvPr id="3" name="İçerik Yer Tutucusu 2"/>
          <p:cNvSpPr>
            <a:spLocks noGrp="1"/>
          </p:cNvSpPr>
          <p:nvPr>
            <p:ph idx="1"/>
          </p:nvPr>
        </p:nvSpPr>
        <p:spPr/>
        <p:txBody>
          <a:bodyPr/>
          <a:lstStyle/>
          <a:p>
            <a:r>
              <a:rPr lang="tr-TR" dirty="0"/>
              <a:t>Görsel Sanatlar ve Müzik alanında öğrenim görmek isteyenlerin yetenek sınavına göre yerleşebildikleri lise türüdür. %70 yetenek sınavı ve %30 ortaöğretim başarısı (6,7, 8.sınıf) diploma puanına göre alım yapar. Bu lisede bulunan alanlar müzik ve resim alanlarıdır. Öğrenciler bu alanlara yönelik dersler görürler. Bu alanda okuyan kişiler daha çok resim öğretmeni, müzik öğretmeni veya konservatuara hazırlanmak isteyen öğrenci grubundan oluşur. Eğitim yılı 4 yıldır ve güzel sanatlar liselerine başvurular her yıl haziran ayında yapılmaktadır.</a:t>
            </a:r>
          </a:p>
        </p:txBody>
      </p:sp>
    </p:spTree>
    <p:extLst>
      <p:ext uri="{BB962C8B-B14F-4D97-AF65-F5344CB8AC3E}">
        <p14:creationId xmlns:p14="http://schemas.microsoft.com/office/powerpoint/2010/main" val="391302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4.7.Spor </a:t>
            </a:r>
            <a:r>
              <a:rPr lang="tr-TR" dirty="0" err="1" smtClean="0"/>
              <a:t>lİSELERİ</a:t>
            </a:r>
            <a:endParaRPr lang="tr-TR" dirty="0"/>
          </a:p>
        </p:txBody>
      </p:sp>
      <p:sp>
        <p:nvSpPr>
          <p:cNvPr id="3" name="İçerik Yer Tutucusu 2"/>
          <p:cNvSpPr>
            <a:spLocks noGrp="1"/>
          </p:cNvSpPr>
          <p:nvPr>
            <p:ph idx="1"/>
          </p:nvPr>
        </p:nvSpPr>
        <p:spPr/>
        <p:txBody>
          <a:bodyPr/>
          <a:lstStyle/>
          <a:p>
            <a:r>
              <a:rPr lang="tr-TR" dirty="0"/>
              <a:t>Öğrencilere beden eğitimi ve spor alanında temel bilgi ve beceriler kazandırmayı, beden eğitimi ve spor alanında nitelikli insan yetiştirilmesine kaynaklık etmeyi amaçlar. Çoğu Spor Lisesi Yetenek Sınavıyla öğrenci aldığı için merkezi sınava girmek zorunlu değildir. %70 Yetenek sınavı ve %30 ortaöğretim başarısı (6,7, 8.sınıf) diploma puanına göre alım yapar. Bu alanda eğitim gören öğrencilerin birçoğu ileride antrenörlük, beden eğitimi öğretmenliği gibi mesleklerle uğraşmayı amaç edinir. Eğitim yılı 4 yıldır. Ayrıca spor lisesi mezunlarına yardımcı antrenörlük belgesi verilir ve spor liselerine başvurular her yıl haziran ayında yapılmaktadır.</a:t>
            </a:r>
          </a:p>
        </p:txBody>
      </p:sp>
    </p:spTree>
    <p:extLst>
      <p:ext uri="{BB962C8B-B14F-4D97-AF65-F5344CB8AC3E}">
        <p14:creationId xmlns:p14="http://schemas.microsoft.com/office/powerpoint/2010/main" val="2776192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1…SINAVA DAİR BİLGİLER</a:t>
            </a:r>
            <a:endParaRPr lang="tr-TR" dirty="0"/>
          </a:p>
        </p:txBody>
      </p:sp>
      <p:sp>
        <p:nvSpPr>
          <p:cNvPr id="3" name="İçerik Yer Tutucusu 2"/>
          <p:cNvSpPr>
            <a:spLocks noGrp="1"/>
          </p:cNvSpPr>
          <p:nvPr>
            <p:ph idx="1"/>
          </p:nvPr>
        </p:nvSpPr>
        <p:spPr/>
        <p:txBody>
          <a:bodyPr/>
          <a:lstStyle/>
          <a:p>
            <a:r>
              <a:rPr lang="tr-TR" dirty="0" smtClean="0"/>
              <a:t>Sınav 15 Haziran Pazar günü yapılacaktır.</a:t>
            </a:r>
          </a:p>
          <a:p>
            <a:r>
              <a:rPr lang="tr-TR" dirty="0" smtClean="0"/>
              <a:t>Sınav Sözel ve Sayısal iki oturumdan oluşmaktadır.</a:t>
            </a:r>
          </a:p>
          <a:p>
            <a:r>
              <a:rPr lang="tr-TR" dirty="0" smtClean="0"/>
              <a:t>Sözel Oturum; Türkçe, İnkılap Tarihi, Din Kültürü ve İngilizce derslerinden oluşur.</a:t>
            </a:r>
          </a:p>
          <a:p>
            <a:r>
              <a:rPr lang="tr-TR" dirty="0" smtClean="0"/>
              <a:t>Sayısal Oturum; Matematik ve Fen Bilimlerinden oluşur.</a:t>
            </a:r>
            <a:endParaRPr lang="tr-TR" dirty="0"/>
          </a:p>
        </p:txBody>
      </p:sp>
    </p:spTree>
    <p:extLst>
      <p:ext uri="{BB962C8B-B14F-4D97-AF65-F5344CB8AC3E}">
        <p14:creationId xmlns:p14="http://schemas.microsoft.com/office/powerpoint/2010/main" val="3373078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a:t>
            </a:r>
            <a:r>
              <a:rPr lang="tr-TR" dirty="0" smtClean="0"/>
              <a:t>. TERCİHLERİN YAPILMASI</a:t>
            </a:r>
            <a:endParaRPr lang="tr-TR" dirty="0"/>
          </a:p>
        </p:txBody>
      </p:sp>
      <p:sp>
        <p:nvSpPr>
          <p:cNvPr id="3" name="İçerik Yer Tutucusu 2"/>
          <p:cNvSpPr>
            <a:spLocks noGrp="1"/>
          </p:cNvSpPr>
          <p:nvPr>
            <p:ph idx="1"/>
          </p:nvPr>
        </p:nvSpPr>
        <p:spPr>
          <a:xfrm>
            <a:off x="1024127" y="1742792"/>
            <a:ext cx="9720073" cy="4023360"/>
          </a:xfrm>
        </p:spPr>
        <p:txBody>
          <a:bodyPr/>
          <a:lstStyle/>
          <a:p>
            <a:pPr marL="0" indent="0">
              <a:buNone/>
            </a:pPr>
            <a:r>
              <a:rPr lang="tr-TR" dirty="0" smtClean="0"/>
              <a:t>Tercihler yapılırken öğrenciler 1.Adrese Dayalı ve 2. </a:t>
            </a:r>
            <a:r>
              <a:rPr lang="tr-TR" dirty="0" err="1" smtClean="0"/>
              <a:t>Lgs</a:t>
            </a:r>
            <a:r>
              <a:rPr lang="tr-TR" dirty="0" smtClean="0"/>
              <a:t> Puanına göre tercih yapacaktır.</a:t>
            </a:r>
          </a:p>
          <a:p>
            <a:endParaRPr lang="tr-TR" dirty="0"/>
          </a:p>
          <a:p>
            <a:r>
              <a:rPr lang="tr-TR" dirty="0" smtClean="0"/>
              <a:t>Adrese dayalı tercih yapmak tüm öğrenciler için zorunludur. Adrese dayalı tercihte aynı okul türünden en fazla 3 okul, toplamda 5 okul tercih edilebilir. Örnek tercih tablosu; </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208608140"/>
              </p:ext>
            </p:extLst>
          </p:nvPr>
        </p:nvGraphicFramePr>
        <p:xfrm>
          <a:off x="1217188" y="3987967"/>
          <a:ext cx="8128000" cy="2392680"/>
        </p:xfrm>
        <a:graphic>
          <a:graphicData uri="http://schemas.openxmlformats.org/drawingml/2006/table">
            <a:tbl>
              <a:tblPr firstRow="1" bandRow="1">
                <a:tableStyleId>{5C22544A-7EE6-4342-B048-85BDC9FD1C3A}</a:tableStyleId>
              </a:tblPr>
              <a:tblGrid>
                <a:gridCol w="8128000"/>
              </a:tblGrid>
              <a:tr h="370840">
                <a:tc>
                  <a:txBody>
                    <a:bodyPr/>
                    <a:lstStyle/>
                    <a:p>
                      <a:r>
                        <a:rPr lang="tr-TR" dirty="0" smtClean="0"/>
                        <a:t>……………………………………..Anadolu Lisesi</a:t>
                      </a:r>
                      <a:endParaRPr lang="tr-T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……………………………………..Anadolu Lisesi</a:t>
                      </a:r>
                    </a:p>
                    <a:p>
                      <a:endParaRPr lang="tr-T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……………………………………..Anadolu Lisesi</a:t>
                      </a:r>
                    </a:p>
                    <a:p>
                      <a:endParaRPr lang="tr-TR" dirty="0"/>
                    </a:p>
                  </a:txBody>
                  <a:tcPr/>
                </a:tc>
              </a:tr>
              <a:tr h="370840">
                <a:tc>
                  <a:txBody>
                    <a:bodyPr/>
                    <a:lstStyle/>
                    <a:p>
                      <a:r>
                        <a:rPr lang="tr-TR" dirty="0" smtClean="0"/>
                        <a:t>……………………………………Mesleki ve Teknik Anadolu Lisesi</a:t>
                      </a:r>
                      <a:endParaRPr lang="tr-TR" dirty="0"/>
                    </a:p>
                  </a:txBody>
                  <a:tcPr/>
                </a:tc>
              </a:tr>
              <a:tr h="370840">
                <a:tc>
                  <a:txBody>
                    <a:bodyPr/>
                    <a:lstStyle/>
                    <a:p>
                      <a:r>
                        <a:rPr lang="tr-TR" dirty="0" smtClean="0"/>
                        <a:t>……………………………………Anadolu İmam Hatip Lisesi</a:t>
                      </a:r>
                      <a:endParaRPr lang="tr-TR" dirty="0"/>
                    </a:p>
                  </a:txBody>
                  <a:tcPr/>
                </a:tc>
              </a:tr>
            </a:tbl>
          </a:graphicData>
        </a:graphic>
      </p:graphicFrame>
    </p:spTree>
    <p:extLst>
      <p:ext uri="{BB962C8B-B14F-4D97-AF65-F5344CB8AC3E}">
        <p14:creationId xmlns:p14="http://schemas.microsoft.com/office/powerpoint/2010/main" val="94341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 TERCİHLERİN YAPILMASI</a:t>
            </a:r>
          </a:p>
        </p:txBody>
      </p:sp>
      <p:sp>
        <p:nvSpPr>
          <p:cNvPr id="3" name="İçerik Yer Tutucusu 2"/>
          <p:cNvSpPr>
            <a:spLocks noGrp="1"/>
          </p:cNvSpPr>
          <p:nvPr>
            <p:ph idx="1"/>
          </p:nvPr>
        </p:nvSpPr>
        <p:spPr/>
        <p:txBody>
          <a:bodyPr/>
          <a:lstStyle/>
          <a:p>
            <a:r>
              <a:rPr lang="tr-TR" dirty="0" smtClean="0"/>
              <a:t>Tercihler en fazla 5, en az 3 okul tercihi yapılabilir. </a:t>
            </a:r>
          </a:p>
          <a:p>
            <a:r>
              <a:rPr lang="tr-TR" dirty="0" smtClean="0"/>
              <a:t>Tercihlerin en fazla üç tanesi aynı okul türü olur. Mesela 5 adet Anadolu lisesi ya da 4 adet İmam Hatip-Meslek Lisesi yazılamaz.</a:t>
            </a:r>
          </a:p>
          <a:p>
            <a:r>
              <a:rPr lang="tr-TR" dirty="0" smtClean="0"/>
              <a:t>Tercihler Adrese Dayalı ve Merkezi Sınav Puanına göre alan okullar olarak yapılabilir.</a:t>
            </a:r>
          </a:p>
        </p:txBody>
      </p:sp>
    </p:spTree>
    <p:extLst>
      <p:ext uri="{BB962C8B-B14F-4D97-AF65-F5344CB8AC3E}">
        <p14:creationId xmlns:p14="http://schemas.microsoft.com/office/powerpoint/2010/main" val="1521795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6.OkulUMUZUN ADRES ALANINDA YER ALAN OKULLAR</a:t>
            </a:r>
            <a:endParaRPr lang="tr-TR" dirty="0"/>
          </a:p>
        </p:txBody>
      </p:sp>
      <p:sp>
        <p:nvSpPr>
          <p:cNvPr id="3" name="İçerik Yer Tutucusu 2"/>
          <p:cNvSpPr>
            <a:spLocks noGrp="1"/>
          </p:cNvSpPr>
          <p:nvPr>
            <p:ph idx="1"/>
          </p:nvPr>
        </p:nvSpPr>
        <p:spPr/>
        <p:txBody>
          <a:bodyPr/>
          <a:lstStyle/>
          <a:p>
            <a:r>
              <a:rPr lang="tr-TR" dirty="0" smtClean="0"/>
              <a:t>6.1 ANADOLU LİSELERİ</a:t>
            </a:r>
          </a:p>
          <a:p>
            <a:r>
              <a:rPr lang="tr-TR" dirty="0" smtClean="0"/>
              <a:t>OBP: Okul Başarı Puanı demektir. 6-7-8. sınıf yıl sonu başarı puanlarının ortalaması alınır.</a:t>
            </a:r>
          </a:p>
          <a:p>
            <a:r>
              <a:rPr lang="tr-TR" dirty="0" smtClean="0"/>
              <a:t>Puanlar 2024 ortalama puanlarıdır.</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4281242077"/>
              </p:ext>
            </p:extLst>
          </p:nvPr>
        </p:nvGraphicFramePr>
        <p:xfrm>
          <a:off x="1150876" y="3966993"/>
          <a:ext cx="8765766" cy="1463040"/>
        </p:xfrm>
        <a:graphic>
          <a:graphicData uri="http://schemas.openxmlformats.org/drawingml/2006/table">
            <a:tbl>
              <a:tblPr firstRow="1" bandRow="1">
                <a:tableStyleId>{5C22544A-7EE6-4342-B048-85BDC9FD1C3A}</a:tableStyleId>
              </a:tblPr>
              <a:tblGrid>
                <a:gridCol w="4382883"/>
                <a:gridCol w="4382883"/>
              </a:tblGrid>
              <a:tr h="0">
                <a:tc>
                  <a:txBody>
                    <a:bodyPr/>
                    <a:lstStyle/>
                    <a:p>
                      <a:r>
                        <a:rPr lang="tr-TR" dirty="0" smtClean="0"/>
                        <a:t>OKUL ADI</a:t>
                      </a:r>
                      <a:endParaRPr lang="tr-TR" dirty="0"/>
                    </a:p>
                  </a:txBody>
                  <a:tcPr/>
                </a:tc>
                <a:tc>
                  <a:txBody>
                    <a:bodyPr/>
                    <a:lstStyle/>
                    <a:p>
                      <a:r>
                        <a:rPr lang="tr-TR" dirty="0" smtClean="0"/>
                        <a:t>BAŞARI PUANI (EN SON YERLEŞEN)</a:t>
                      </a:r>
                      <a:endParaRPr lang="tr-TR" dirty="0"/>
                    </a:p>
                  </a:txBody>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SEYİDE DALOĞLU ANADOLU LİSESİ</a:t>
                      </a:r>
                    </a:p>
                  </a:txBody>
                  <a:tcPr/>
                </a:tc>
                <a:tc>
                  <a:txBody>
                    <a:bodyPr/>
                    <a:lstStyle/>
                    <a:p>
                      <a:pPr algn="ctr"/>
                      <a:r>
                        <a:rPr lang="tr-TR" dirty="0" smtClean="0"/>
                        <a:t>91</a:t>
                      </a:r>
                      <a:endParaRPr lang="tr-TR" dirty="0"/>
                    </a:p>
                  </a:txBody>
                  <a:tcPr/>
                </a:tc>
              </a:tr>
              <a:tr h="0">
                <a:tc>
                  <a:txBody>
                    <a:bodyPr/>
                    <a:lstStyle/>
                    <a:p>
                      <a:pPr algn="ctr"/>
                      <a:r>
                        <a:rPr lang="tr-TR" dirty="0" smtClean="0"/>
                        <a:t>NURULLAH PAKİZE ANADOLU LİSESİ</a:t>
                      </a:r>
                      <a:endParaRPr lang="tr-TR" dirty="0"/>
                    </a:p>
                  </a:txBody>
                  <a:tcPr/>
                </a:tc>
                <a:tc>
                  <a:txBody>
                    <a:bodyPr/>
                    <a:lstStyle/>
                    <a:p>
                      <a:pPr algn="ctr"/>
                      <a:r>
                        <a:rPr lang="tr-TR" dirty="0" smtClean="0"/>
                        <a:t>85</a:t>
                      </a:r>
                      <a:endParaRPr lang="tr-TR" dirty="0"/>
                    </a:p>
                  </a:txBody>
                  <a:tcPr/>
                </a:tc>
              </a:tr>
              <a:tr h="0">
                <a:tc>
                  <a:txBody>
                    <a:bodyPr/>
                    <a:lstStyle/>
                    <a:p>
                      <a:pPr algn="ctr"/>
                      <a:r>
                        <a:rPr lang="tr-TR" dirty="0" smtClean="0"/>
                        <a:t>SOĞANLI ANADOLU LİSESİ</a:t>
                      </a:r>
                      <a:endParaRPr lang="tr-TR" dirty="0"/>
                    </a:p>
                  </a:txBody>
                  <a:tcPr/>
                </a:tc>
                <a:tc>
                  <a:txBody>
                    <a:bodyPr/>
                    <a:lstStyle/>
                    <a:p>
                      <a:pPr algn="ctr"/>
                      <a:r>
                        <a:rPr lang="tr-TR" dirty="0" smtClean="0"/>
                        <a:t>75</a:t>
                      </a:r>
                      <a:endParaRPr lang="tr-TR" dirty="0"/>
                    </a:p>
                  </a:txBody>
                  <a:tcPr/>
                </a:tc>
              </a:tr>
            </a:tbl>
          </a:graphicData>
        </a:graphic>
      </p:graphicFrame>
    </p:spTree>
    <p:extLst>
      <p:ext uri="{BB962C8B-B14F-4D97-AF65-F5344CB8AC3E}">
        <p14:creationId xmlns:p14="http://schemas.microsoft.com/office/powerpoint/2010/main" val="2296502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6.OkulUMUZUN ADRES ALANINDA YER ALAN OKULLAR</a:t>
            </a:r>
          </a:p>
        </p:txBody>
      </p:sp>
      <p:sp>
        <p:nvSpPr>
          <p:cNvPr id="3" name="İçerik Yer Tutucusu 2"/>
          <p:cNvSpPr>
            <a:spLocks noGrp="1"/>
          </p:cNvSpPr>
          <p:nvPr>
            <p:ph idx="1"/>
          </p:nvPr>
        </p:nvSpPr>
        <p:spPr/>
        <p:txBody>
          <a:bodyPr/>
          <a:lstStyle/>
          <a:p>
            <a:r>
              <a:rPr lang="tr-TR" dirty="0" smtClean="0"/>
              <a:t>6.2. Anadolu İmam Hatip </a:t>
            </a:r>
            <a:r>
              <a:rPr lang="tr-TR" dirty="0" smtClean="0"/>
              <a:t>Liseleri</a:t>
            </a:r>
          </a:p>
          <a:p>
            <a:endParaRPr lang="tr-TR" dirty="0" smtClean="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603644026"/>
              </p:ext>
            </p:extLst>
          </p:nvPr>
        </p:nvGraphicFramePr>
        <p:xfrm>
          <a:off x="1371097" y="3471919"/>
          <a:ext cx="8128000" cy="222504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tr-TR" dirty="0" smtClean="0"/>
                        <a:t>Okul Adı</a:t>
                      </a:r>
                      <a:endParaRPr lang="tr-TR" dirty="0"/>
                    </a:p>
                  </a:txBody>
                  <a:tcPr/>
                </a:tc>
                <a:tc>
                  <a:txBody>
                    <a:bodyPr/>
                    <a:lstStyle/>
                    <a:p>
                      <a:pPr algn="ctr"/>
                      <a:r>
                        <a:rPr lang="tr-TR" dirty="0" smtClean="0"/>
                        <a:t>OBP</a:t>
                      </a:r>
                      <a:endParaRPr lang="tr-TR" dirty="0"/>
                    </a:p>
                  </a:txBody>
                  <a:tcPr/>
                </a:tc>
              </a:tr>
              <a:tr h="370840">
                <a:tc>
                  <a:txBody>
                    <a:bodyPr/>
                    <a:lstStyle/>
                    <a:p>
                      <a:pPr algn="ctr"/>
                      <a:r>
                        <a:rPr lang="tr-TR" dirty="0" err="1" smtClean="0"/>
                        <a:t>Taceddin</a:t>
                      </a:r>
                      <a:r>
                        <a:rPr lang="tr-TR" dirty="0" smtClean="0"/>
                        <a:t> Veli Kız Anadolu İmam Hatip</a:t>
                      </a:r>
                      <a:endParaRPr lang="tr-TR" dirty="0"/>
                    </a:p>
                  </a:txBody>
                  <a:tcPr/>
                </a:tc>
                <a:tc>
                  <a:txBody>
                    <a:bodyPr/>
                    <a:lstStyle/>
                    <a:p>
                      <a:pPr algn="ctr"/>
                      <a:r>
                        <a:rPr lang="tr-TR" dirty="0" smtClean="0"/>
                        <a:t>75</a:t>
                      </a:r>
                      <a:endParaRPr lang="tr-TR" dirty="0"/>
                    </a:p>
                  </a:txBody>
                  <a:tcPr/>
                </a:tc>
              </a:tr>
              <a:tr h="370840">
                <a:tc>
                  <a:txBody>
                    <a:bodyPr/>
                    <a:lstStyle/>
                    <a:p>
                      <a:pPr algn="ctr"/>
                      <a:r>
                        <a:rPr lang="tr-TR" dirty="0" smtClean="0"/>
                        <a:t>Ertuğrul</a:t>
                      </a:r>
                      <a:r>
                        <a:rPr lang="tr-TR" baseline="0" dirty="0" smtClean="0"/>
                        <a:t> Gazi Anadolu İmam Hatip</a:t>
                      </a:r>
                      <a:endParaRPr lang="tr-TR" dirty="0"/>
                    </a:p>
                  </a:txBody>
                  <a:tcPr/>
                </a:tc>
                <a:tc>
                  <a:txBody>
                    <a:bodyPr/>
                    <a:lstStyle/>
                    <a:p>
                      <a:pPr algn="ctr"/>
                      <a:r>
                        <a:rPr lang="tr-TR" dirty="0" smtClean="0"/>
                        <a:t>50</a:t>
                      </a:r>
                      <a:endParaRPr lang="tr-TR" dirty="0"/>
                    </a:p>
                  </a:txBody>
                  <a:tcPr/>
                </a:tc>
              </a:tr>
              <a:tr h="370840">
                <a:tc>
                  <a:txBody>
                    <a:bodyPr/>
                    <a:lstStyle/>
                    <a:p>
                      <a:pPr algn="ctr"/>
                      <a:r>
                        <a:rPr lang="tr-TR" dirty="0" smtClean="0"/>
                        <a:t>Kayseri Kız</a:t>
                      </a:r>
                      <a:r>
                        <a:rPr lang="tr-TR" baseline="0" dirty="0" smtClean="0"/>
                        <a:t> Anadolu İmam Hatip Lisesi</a:t>
                      </a:r>
                      <a:endParaRPr lang="tr-TR" dirty="0"/>
                    </a:p>
                  </a:txBody>
                  <a:tcPr/>
                </a:tc>
                <a:tc>
                  <a:txBody>
                    <a:bodyPr/>
                    <a:lstStyle/>
                    <a:p>
                      <a:pPr algn="ctr"/>
                      <a:r>
                        <a:rPr lang="tr-TR" dirty="0" smtClean="0"/>
                        <a:t>70</a:t>
                      </a:r>
                      <a:endParaRPr lang="tr-TR" dirty="0"/>
                    </a:p>
                  </a:txBody>
                  <a:tcPr/>
                </a:tc>
              </a:tr>
              <a:tr h="370840">
                <a:tc>
                  <a:txBody>
                    <a:bodyPr/>
                    <a:lstStyle/>
                    <a:p>
                      <a:pPr algn="ctr"/>
                      <a:r>
                        <a:rPr lang="tr-TR" dirty="0" smtClean="0"/>
                        <a:t>Yaman Dede Anadolu İmam Hatip</a:t>
                      </a:r>
                      <a:r>
                        <a:rPr lang="tr-TR" baseline="0" dirty="0" smtClean="0"/>
                        <a:t> Lisesi</a:t>
                      </a:r>
                      <a:endParaRPr lang="tr-TR" dirty="0"/>
                    </a:p>
                  </a:txBody>
                  <a:tcPr/>
                </a:tc>
                <a:tc>
                  <a:txBody>
                    <a:bodyPr/>
                    <a:lstStyle/>
                    <a:p>
                      <a:pPr algn="ctr"/>
                      <a:r>
                        <a:rPr lang="tr-TR" dirty="0" smtClean="0"/>
                        <a:t>84</a:t>
                      </a:r>
                      <a:endParaRPr lang="tr-TR" dirty="0"/>
                    </a:p>
                  </a:txBody>
                  <a:tcPr/>
                </a:tc>
              </a:tr>
              <a:tr h="370840">
                <a:tc>
                  <a:txBody>
                    <a:bodyPr/>
                    <a:lstStyle/>
                    <a:p>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457369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6.OkulUMUZUN ADRES ALANINDA YER ALAN OKULLAR</a:t>
            </a:r>
          </a:p>
        </p:txBody>
      </p:sp>
      <p:sp>
        <p:nvSpPr>
          <p:cNvPr id="3" name="İçerik Yer Tutucusu 2"/>
          <p:cNvSpPr>
            <a:spLocks noGrp="1"/>
          </p:cNvSpPr>
          <p:nvPr>
            <p:ph idx="1"/>
          </p:nvPr>
        </p:nvSpPr>
        <p:spPr/>
        <p:txBody>
          <a:bodyPr/>
          <a:lstStyle/>
          <a:p>
            <a:r>
              <a:rPr lang="tr-TR" dirty="0" smtClean="0"/>
              <a:t>6.3 Anadolu Meslek ve Teknik Liseleri. </a:t>
            </a:r>
          </a:p>
          <a:p>
            <a:endParaRPr lang="tr-TR" dirty="0"/>
          </a:p>
          <a:p>
            <a:r>
              <a:rPr lang="tr-TR" dirty="0" smtClean="0">
                <a:solidFill>
                  <a:srgbClr val="FF0000"/>
                </a:solidFill>
              </a:rPr>
              <a:t>Teknik </a:t>
            </a:r>
            <a:r>
              <a:rPr lang="tr-TR" dirty="0" smtClean="0"/>
              <a:t>liselerin genellikle Merkezi Sınavla alan bölümleri bulunur. Teknik Liselerde ‘mesleki’ dersler ağırlıktadır. Edebiyat-Fizik-Kimya gibi dersler seçmeli olarak seçilir. Bu liselerde tam anlamıyla mesleki eleman yetiştirmek amaçlanır. 10. ve 11. sınıflarda staj programlarına katılır.</a:t>
            </a:r>
          </a:p>
          <a:p>
            <a:r>
              <a:rPr lang="tr-TR" dirty="0" smtClean="0">
                <a:solidFill>
                  <a:srgbClr val="FF0000"/>
                </a:solidFill>
              </a:rPr>
              <a:t>Anadolu Meslek Programı </a:t>
            </a:r>
            <a:r>
              <a:rPr lang="tr-TR" dirty="0" smtClean="0"/>
              <a:t>ise; Mahalli (Adrese Dayalı) alır. 9-10-11.sınıflarda diğer Anadolu liseleri gibi aynı dersler vardır. Seçmeli dersler mesleki alanda olur. Staj programı 12.sınıfta 3 gün staj, 2 gün okul şeklindedir.</a:t>
            </a:r>
          </a:p>
          <a:p>
            <a:endParaRPr lang="tr-TR" dirty="0"/>
          </a:p>
        </p:txBody>
      </p:sp>
    </p:spTree>
    <p:extLst>
      <p:ext uri="{BB962C8B-B14F-4D97-AF65-F5344CB8AC3E}">
        <p14:creationId xmlns:p14="http://schemas.microsoft.com/office/powerpoint/2010/main" val="28889697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6.OkulUMUZUN ADRES ALANINDA YER ALAN OKULLAR</a:t>
            </a:r>
          </a:p>
        </p:txBody>
      </p:sp>
      <p:sp>
        <p:nvSpPr>
          <p:cNvPr id="3" name="İçerik Yer Tutucusu 2"/>
          <p:cNvSpPr>
            <a:spLocks noGrp="1"/>
          </p:cNvSpPr>
          <p:nvPr>
            <p:ph idx="1"/>
          </p:nvPr>
        </p:nvSpPr>
        <p:spPr/>
        <p:txBody>
          <a:bodyPr/>
          <a:lstStyle/>
          <a:p>
            <a:r>
              <a:rPr lang="tr-TR" dirty="0" smtClean="0"/>
              <a:t>6.3 Anadolu Meslek ve Teknik Liseleri</a:t>
            </a:r>
          </a:p>
          <a:p>
            <a:endParaRPr lang="tr-TR" dirty="0"/>
          </a:p>
          <a:p>
            <a:r>
              <a:rPr lang="tr-TR" dirty="0" smtClean="0"/>
              <a:t>Ülkemizde genç nüfus artışının az olması nedeniyle sektörde yetişmiş elemanın önemi çok büyük olacağından, istek ve yetenekleri doğrultusunda öğrencilerin yönlendirilmesi faydalı olacaktır.</a:t>
            </a:r>
            <a:endParaRPr lang="tr-TR" dirty="0"/>
          </a:p>
        </p:txBody>
      </p:sp>
    </p:spTree>
    <p:extLst>
      <p:ext uri="{BB962C8B-B14F-4D97-AF65-F5344CB8AC3E}">
        <p14:creationId xmlns:p14="http://schemas.microsoft.com/office/powerpoint/2010/main" val="1676241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6.OkulUMUZUN ADRES ALANINDA YER ALAN OKULLAR</a:t>
            </a:r>
          </a:p>
        </p:txBody>
      </p:sp>
      <p:sp>
        <p:nvSpPr>
          <p:cNvPr id="3" name="İçerik Yer Tutucusu 2"/>
          <p:cNvSpPr>
            <a:spLocks noGrp="1"/>
          </p:cNvSpPr>
          <p:nvPr>
            <p:ph idx="1"/>
          </p:nvPr>
        </p:nvSpPr>
        <p:spPr/>
        <p:txBody>
          <a:bodyPr/>
          <a:lstStyle/>
          <a:p>
            <a:r>
              <a:rPr lang="tr-TR" dirty="0" smtClean="0"/>
              <a:t>6.3. Mesleki ve Teknik Anadolu Liseleri</a:t>
            </a: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2478724008"/>
              </p:ext>
            </p:extLst>
          </p:nvPr>
        </p:nvGraphicFramePr>
        <p:xfrm>
          <a:off x="5471645" y="1308141"/>
          <a:ext cx="6720355" cy="6492240"/>
        </p:xfrm>
        <a:graphic>
          <a:graphicData uri="http://schemas.openxmlformats.org/drawingml/2006/table">
            <a:tbl>
              <a:tblPr firstRow="1" bandRow="1">
                <a:tableStyleId>{5C22544A-7EE6-4342-B048-85BDC9FD1C3A}</a:tableStyleId>
              </a:tblPr>
              <a:tblGrid>
                <a:gridCol w="2232904"/>
                <a:gridCol w="3414531"/>
                <a:gridCol w="864640"/>
                <a:gridCol w="208280"/>
              </a:tblGrid>
              <a:tr h="298084">
                <a:tc>
                  <a:txBody>
                    <a:bodyPr/>
                    <a:lstStyle/>
                    <a:p>
                      <a:pPr algn="ctr"/>
                      <a:r>
                        <a:rPr lang="tr-TR" dirty="0" smtClean="0"/>
                        <a:t>Okul Adı</a:t>
                      </a:r>
                      <a:endParaRPr lang="tr-TR" dirty="0"/>
                    </a:p>
                  </a:txBody>
                  <a:tcPr/>
                </a:tc>
                <a:tc>
                  <a:txBody>
                    <a:bodyPr/>
                    <a:lstStyle/>
                    <a:p>
                      <a:pPr algn="ctr"/>
                      <a:r>
                        <a:rPr lang="tr-TR" dirty="0" smtClean="0"/>
                        <a:t>Bölümler</a:t>
                      </a:r>
                      <a:endParaRPr lang="tr-TR" dirty="0"/>
                    </a:p>
                  </a:txBody>
                  <a:tcPr/>
                </a:tc>
                <a:tc>
                  <a:txBody>
                    <a:bodyPr/>
                    <a:lstStyle/>
                    <a:p>
                      <a:pPr algn="ctr"/>
                      <a:r>
                        <a:rPr lang="tr-TR" dirty="0" smtClean="0"/>
                        <a:t>Başarı</a:t>
                      </a:r>
                      <a:r>
                        <a:rPr lang="tr-TR" baseline="0" dirty="0" smtClean="0"/>
                        <a:t> Puanı</a:t>
                      </a:r>
                      <a:endParaRPr lang="tr-TR" dirty="0"/>
                    </a:p>
                  </a:txBody>
                  <a:tcPr/>
                </a:tc>
                <a:tc>
                  <a:txBody>
                    <a:bodyPr/>
                    <a:lstStyle/>
                    <a:p>
                      <a:endParaRPr lang="tr-TR"/>
                    </a:p>
                  </a:txBody>
                  <a:tcPr/>
                </a:tc>
              </a:tr>
              <a:tr h="298084">
                <a:tc>
                  <a:txBody>
                    <a:bodyPr/>
                    <a:lstStyle/>
                    <a:p>
                      <a:pPr algn="ctr"/>
                      <a:r>
                        <a:rPr lang="tr-TR" dirty="0" smtClean="0"/>
                        <a:t>Şerife Bacı Kız MTAL</a:t>
                      </a:r>
                      <a:endParaRPr lang="tr-TR" dirty="0"/>
                    </a:p>
                  </a:txBody>
                  <a:tcPr/>
                </a:tc>
                <a:tc>
                  <a:txBody>
                    <a:bodyPr/>
                    <a:lstStyle/>
                    <a:p>
                      <a:pPr algn="ctr"/>
                      <a:r>
                        <a:rPr lang="tr-TR" dirty="0" smtClean="0"/>
                        <a:t>Bilişim, Hasta ve Yaşlı Bakımı, Çocuk Gelişim, Adalet</a:t>
                      </a:r>
                      <a:endParaRPr lang="tr-TR" dirty="0"/>
                    </a:p>
                  </a:txBody>
                  <a:tcPr/>
                </a:tc>
                <a:tc>
                  <a:txBody>
                    <a:bodyPr/>
                    <a:lstStyle/>
                    <a:p>
                      <a:pPr algn="ctr"/>
                      <a:r>
                        <a:rPr lang="tr-TR" dirty="0" smtClean="0"/>
                        <a:t>72</a:t>
                      </a:r>
                      <a:endParaRPr lang="tr-TR" dirty="0"/>
                    </a:p>
                  </a:txBody>
                  <a:tcPr/>
                </a:tc>
                <a:tc>
                  <a:txBody>
                    <a:bodyPr/>
                    <a:lstStyle/>
                    <a:p>
                      <a:endParaRPr lang="tr-TR"/>
                    </a:p>
                  </a:txBody>
                  <a:tcPr/>
                </a:tc>
              </a:tr>
              <a:tr h="170334">
                <a:tc>
                  <a:txBody>
                    <a:bodyPr/>
                    <a:lstStyle/>
                    <a:p>
                      <a:pPr algn="ctr"/>
                      <a:r>
                        <a:rPr lang="tr-TR" dirty="0" err="1" smtClean="0"/>
                        <a:t>Ağırnas</a:t>
                      </a:r>
                      <a:r>
                        <a:rPr lang="tr-TR" baseline="0" dirty="0" smtClean="0"/>
                        <a:t> MTAL</a:t>
                      </a:r>
                      <a:endParaRPr lang="tr-TR" dirty="0"/>
                    </a:p>
                  </a:txBody>
                  <a:tcPr/>
                </a:tc>
                <a:tc>
                  <a:txBody>
                    <a:bodyPr/>
                    <a:lstStyle/>
                    <a:p>
                      <a:pPr algn="ctr"/>
                      <a:r>
                        <a:rPr lang="tr-TR" dirty="0" smtClean="0"/>
                        <a:t>Bilişim- Makine Tasarım</a:t>
                      </a:r>
                      <a:endParaRPr lang="tr-TR" dirty="0"/>
                    </a:p>
                  </a:txBody>
                  <a:tcPr/>
                </a:tc>
                <a:tc>
                  <a:txBody>
                    <a:bodyPr/>
                    <a:lstStyle/>
                    <a:p>
                      <a:pPr algn="ctr"/>
                      <a:r>
                        <a:rPr lang="tr-TR" dirty="0" smtClean="0"/>
                        <a:t>50</a:t>
                      </a:r>
                      <a:endParaRPr lang="tr-TR" dirty="0"/>
                    </a:p>
                  </a:txBody>
                  <a:tcPr/>
                </a:tc>
                <a:tc>
                  <a:txBody>
                    <a:bodyPr/>
                    <a:lstStyle/>
                    <a:p>
                      <a:endParaRPr lang="tr-TR"/>
                    </a:p>
                  </a:txBody>
                  <a:tcPr/>
                </a:tc>
              </a:tr>
              <a:tr h="170334">
                <a:tc>
                  <a:txBody>
                    <a:bodyPr/>
                    <a:lstStyle/>
                    <a:p>
                      <a:pPr algn="ctr"/>
                      <a:r>
                        <a:rPr lang="tr-TR" dirty="0" smtClean="0"/>
                        <a:t>Ahmet </a:t>
                      </a:r>
                      <a:r>
                        <a:rPr lang="tr-TR" dirty="0" err="1" smtClean="0"/>
                        <a:t>Baldöktü</a:t>
                      </a:r>
                      <a:r>
                        <a:rPr lang="tr-TR" baseline="0" dirty="0" smtClean="0"/>
                        <a:t> MTAL</a:t>
                      </a:r>
                      <a:endParaRPr lang="tr-TR" dirty="0"/>
                    </a:p>
                  </a:txBody>
                  <a:tcPr/>
                </a:tc>
                <a:tc>
                  <a:txBody>
                    <a:bodyPr/>
                    <a:lstStyle/>
                    <a:p>
                      <a:pPr algn="ctr"/>
                      <a:r>
                        <a:rPr lang="tr-TR" dirty="0" smtClean="0"/>
                        <a:t>Sağlık Meslek</a:t>
                      </a:r>
                      <a:endParaRPr lang="tr-TR" dirty="0"/>
                    </a:p>
                  </a:txBody>
                  <a:tcPr/>
                </a:tc>
                <a:tc>
                  <a:txBody>
                    <a:bodyPr/>
                    <a:lstStyle/>
                    <a:p>
                      <a:pPr algn="ctr"/>
                      <a:r>
                        <a:rPr lang="tr-TR" dirty="0" smtClean="0"/>
                        <a:t>81</a:t>
                      </a:r>
                      <a:endParaRPr lang="tr-TR" dirty="0"/>
                    </a:p>
                  </a:txBody>
                  <a:tcPr/>
                </a:tc>
                <a:tc>
                  <a:txBody>
                    <a:bodyPr/>
                    <a:lstStyle/>
                    <a:p>
                      <a:endParaRPr lang="tr-TR"/>
                    </a:p>
                  </a:txBody>
                  <a:tcPr/>
                </a:tc>
              </a:tr>
              <a:tr h="170334">
                <a:tc>
                  <a:txBody>
                    <a:bodyPr/>
                    <a:lstStyle/>
                    <a:p>
                      <a:pPr algn="ctr"/>
                      <a:r>
                        <a:rPr lang="tr-TR" dirty="0" smtClean="0"/>
                        <a:t>Celal Bayar MTAL</a:t>
                      </a:r>
                      <a:endParaRPr lang="tr-TR" dirty="0"/>
                    </a:p>
                  </a:txBody>
                  <a:tcPr/>
                </a:tc>
                <a:tc>
                  <a:txBody>
                    <a:bodyPr/>
                    <a:lstStyle/>
                    <a:p>
                      <a:pPr algn="ctr"/>
                      <a:r>
                        <a:rPr lang="tr-TR" dirty="0" smtClean="0"/>
                        <a:t>Çocuk Gelişimi, Grafik, Fotoğrafçılık</a:t>
                      </a:r>
                      <a:endParaRPr lang="tr-TR" dirty="0"/>
                    </a:p>
                  </a:txBody>
                  <a:tcPr/>
                </a:tc>
                <a:tc>
                  <a:txBody>
                    <a:bodyPr/>
                    <a:lstStyle/>
                    <a:p>
                      <a:pPr algn="ctr"/>
                      <a:r>
                        <a:rPr lang="tr-TR" dirty="0" smtClean="0"/>
                        <a:t>60</a:t>
                      </a:r>
                      <a:endParaRPr lang="tr-TR" dirty="0"/>
                    </a:p>
                  </a:txBody>
                  <a:tcPr/>
                </a:tc>
                <a:tc>
                  <a:txBody>
                    <a:bodyPr/>
                    <a:lstStyle/>
                    <a:p>
                      <a:endParaRPr lang="tr-TR"/>
                    </a:p>
                  </a:txBody>
                  <a:tcPr/>
                </a:tc>
              </a:tr>
              <a:tr h="170334">
                <a:tc>
                  <a:txBody>
                    <a:bodyPr/>
                    <a:lstStyle/>
                    <a:p>
                      <a:pPr algn="ctr"/>
                      <a:r>
                        <a:rPr lang="tr-TR" dirty="0" smtClean="0"/>
                        <a:t>Halil İlik MTAL</a:t>
                      </a:r>
                      <a:endParaRPr lang="tr-TR" dirty="0"/>
                    </a:p>
                  </a:txBody>
                  <a:tcPr/>
                </a:tc>
                <a:tc>
                  <a:txBody>
                    <a:bodyPr/>
                    <a:lstStyle/>
                    <a:p>
                      <a:pPr algn="ctr"/>
                      <a:r>
                        <a:rPr lang="tr-TR" dirty="0" smtClean="0"/>
                        <a:t> Bilişim, Elektrik</a:t>
                      </a:r>
                      <a:r>
                        <a:rPr lang="tr-TR" baseline="0" dirty="0" smtClean="0"/>
                        <a:t> </a:t>
                      </a:r>
                      <a:r>
                        <a:rPr lang="tr-TR" baseline="0" dirty="0" err="1" smtClean="0"/>
                        <a:t>Eloktronik</a:t>
                      </a:r>
                      <a:endParaRPr lang="tr-TR" dirty="0"/>
                    </a:p>
                  </a:txBody>
                  <a:tcPr/>
                </a:tc>
                <a:tc>
                  <a:txBody>
                    <a:bodyPr/>
                    <a:lstStyle/>
                    <a:p>
                      <a:pPr algn="ctr"/>
                      <a:r>
                        <a:rPr lang="tr-TR" dirty="0" smtClean="0"/>
                        <a:t>54</a:t>
                      </a:r>
                      <a:endParaRPr lang="tr-TR" dirty="0"/>
                    </a:p>
                  </a:txBody>
                  <a:tcPr/>
                </a:tc>
                <a:tc>
                  <a:txBody>
                    <a:bodyPr/>
                    <a:lstStyle/>
                    <a:p>
                      <a:endParaRPr lang="tr-TR"/>
                    </a:p>
                  </a:txBody>
                  <a:tcPr/>
                </a:tc>
              </a:tr>
              <a:tr h="298084">
                <a:tc>
                  <a:txBody>
                    <a:bodyPr/>
                    <a:lstStyle/>
                    <a:p>
                      <a:pPr algn="ctr"/>
                      <a:r>
                        <a:rPr lang="tr-TR" dirty="0" smtClean="0"/>
                        <a:t>Hürriyet MTAL</a:t>
                      </a:r>
                      <a:endParaRPr lang="tr-TR" dirty="0"/>
                    </a:p>
                  </a:txBody>
                  <a:tcPr/>
                </a:tc>
                <a:tc>
                  <a:txBody>
                    <a:bodyPr/>
                    <a:lstStyle/>
                    <a:p>
                      <a:pPr algn="ctr"/>
                      <a:r>
                        <a:rPr lang="tr-TR" dirty="0" smtClean="0"/>
                        <a:t>Bilişim* ve Endüstriyel Otomasyon* Mobilya,</a:t>
                      </a:r>
                      <a:r>
                        <a:rPr lang="tr-TR" baseline="0" dirty="0" smtClean="0"/>
                        <a:t> Makine, Metal, Motorlu Araçlar</a:t>
                      </a:r>
                      <a:endParaRPr lang="tr-TR" dirty="0"/>
                    </a:p>
                  </a:txBody>
                  <a:tcPr/>
                </a:tc>
                <a:tc>
                  <a:txBody>
                    <a:bodyPr/>
                    <a:lstStyle/>
                    <a:p>
                      <a:pPr algn="ctr"/>
                      <a:r>
                        <a:rPr lang="tr-TR" dirty="0" smtClean="0"/>
                        <a:t>53</a:t>
                      </a:r>
                      <a:endParaRPr lang="tr-TR" dirty="0"/>
                    </a:p>
                  </a:txBody>
                  <a:tcPr/>
                </a:tc>
                <a:tc>
                  <a:txBody>
                    <a:bodyPr/>
                    <a:lstStyle/>
                    <a:p>
                      <a:endParaRPr lang="tr-TR" dirty="0"/>
                    </a:p>
                  </a:txBody>
                  <a:tcPr/>
                </a:tc>
              </a:tr>
              <a:tr h="42583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Hürriyet MTAL</a:t>
                      </a:r>
                    </a:p>
                    <a:p>
                      <a:pPr algn="ctr"/>
                      <a:endParaRPr lang="tr-TR" dirty="0"/>
                    </a:p>
                  </a:txBody>
                  <a:tcPr/>
                </a:tc>
                <a:tc>
                  <a:txBody>
                    <a:bodyPr/>
                    <a:lstStyle/>
                    <a:p>
                      <a:pPr algn="ctr"/>
                      <a:r>
                        <a:rPr lang="tr-TR" dirty="0" smtClean="0"/>
                        <a:t>Bilişim ce Endüstriyel Otomasyon LGS Puanı</a:t>
                      </a:r>
                      <a:r>
                        <a:rPr lang="tr-TR" baseline="0" dirty="0" smtClean="0"/>
                        <a:t> ile Alım </a:t>
                      </a:r>
                      <a:r>
                        <a:rPr lang="tr-TR" baseline="0" dirty="0" err="1" smtClean="0"/>
                        <a:t>Yapmkatadır</a:t>
                      </a:r>
                      <a:r>
                        <a:rPr lang="tr-TR" baseline="0" dirty="0" smtClean="0"/>
                        <a:t>. Puan aralığı 249-275 </a:t>
                      </a:r>
                      <a:r>
                        <a:rPr lang="tr-TR" baseline="0" dirty="0" err="1" smtClean="0"/>
                        <a:t>dir</a:t>
                      </a:r>
                      <a:r>
                        <a:rPr lang="tr-TR" baseline="0" dirty="0" smtClean="0"/>
                        <a:t>.</a:t>
                      </a:r>
                      <a:endParaRPr lang="tr-TR" dirty="0"/>
                    </a:p>
                  </a:txBody>
                  <a:tcPr/>
                </a:tc>
                <a:tc>
                  <a:txBody>
                    <a:bodyPr/>
                    <a:lstStyle/>
                    <a:p>
                      <a:pPr algn="ctr"/>
                      <a:r>
                        <a:rPr lang="tr-TR" dirty="0" smtClean="0"/>
                        <a:t>Yüzdelik</a:t>
                      </a:r>
                      <a:r>
                        <a:rPr lang="tr-TR" baseline="0" dirty="0" smtClean="0"/>
                        <a:t> Dilimi %43-59</a:t>
                      </a:r>
                      <a:endParaRPr lang="tr-TR" dirty="0"/>
                    </a:p>
                  </a:txBody>
                  <a:tcPr/>
                </a:tc>
                <a:tc>
                  <a:txBody>
                    <a:bodyPr/>
                    <a:lstStyle/>
                    <a:p>
                      <a:endParaRPr lang="tr-TR" dirty="0"/>
                    </a:p>
                  </a:txBody>
                  <a:tcPr/>
                </a:tc>
              </a:tr>
              <a:tr h="170334">
                <a:tc>
                  <a:txBody>
                    <a:bodyPr/>
                    <a:lstStyle/>
                    <a:p>
                      <a:pPr algn="ctr"/>
                      <a:r>
                        <a:rPr lang="tr-TR" dirty="0" smtClean="0"/>
                        <a:t>Kayseri Kadı Burhaneddin MTAL</a:t>
                      </a:r>
                      <a:endParaRPr lang="tr-TR" dirty="0"/>
                    </a:p>
                  </a:txBody>
                  <a:tcPr/>
                </a:tc>
                <a:tc>
                  <a:txBody>
                    <a:bodyPr/>
                    <a:lstStyle/>
                    <a:p>
                      <a:pPr algn="ctr"/>
                      <a:r>
                        <a:rPr lang="tr-TR" dirty="0" smtClean="0"/>
                        <a:t>Sağlık Alanı</a:t>
                      </a:r>
                      <a:endParaRPr lang="tr-TR" dirty="0"/>
                    </a:p>
                  </a:txBody>
                  <a:tcPr/>
                </a:tc>
                <a:tc>
                  <a:txBody>
                    <a:bodyPr/>
                    <a:lstStyle/>
                    <a:p>
                      <a:pPr algn="ctr"/>
                      <a:r>
                        <a:rPr lang="tr-TR" dirty="0" smtClean="0"/>
                        <a:t>87</a:t>
                      </a:r>
                      <a:endParaRPr lang="tr-TR" dirty="0"/>
                    </a:p>
                  </a:txBody>
                  <a:tcPr/>
                </a:tc>
                <a:tc>
                  <a:txBody>
                    <a:bodyPr/>
                    <a:lstStyle/>
                    <a:p>
                      <a:endParaRPr lang="tr-TR" dirty="0"/>
                    </a:p>
                  </a:txBody>
                  <a:tcPr/>
                </a:tc>
              </a:tr>
              <a:tr h="170334">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tr>
              <a:tr h="170334">
                <a:tc>
                  <a:txBody>
                    <a:bodyPr/>
                    <a:lstStyle/>
                    <a:p>
                      <a:endParaRPr lang="tr-TR" dirty="0"/>
                    </a:p>
                  </a:txBody>
                  <a:tcPr/>
                </a:tc>
                <a:tc>
                  <a:txBody>
                    <a:bodyPr/>
                    <a:lstStyle/>
                    <a:p>
                      <a:endParaRPr lang="tr-TR" dirty="0"/>
                    </a:p>
                  </a:txBody>
                  <a:tcPr/>
                </a:tc>
                <a:tc>
                  <a:txBody>
                    <a:bodyPr/>
                    <a:lstStyle/>
                    <a:p>
                      <a:endParaRPr lang="tr-TR"/>
                    </a:p>
                  </a:txBody>
                  <a:tcPr/>
                </a:tc>
                <a:tc>
                  <a:txBody>
                    <a:bodyPr/>
                    <a:lstStyle/>
                    <a:p>
                      <a:endParaRPr lang="tr-TR" dirty="0"/>
                    </a:p>
                  </a:txBody>
                  <a:tcPr/>
                </a:tc>
              </a:tr>
            </a:tbl>
          </a:graphicData>
        </a:graphic>
      </p:graphicFrame>
    </p:spTree>
    <p:extLst>
      <p:ext uri="{BB962C8B-B14F-4D97-AF65-F5344CB8AC3E}">
        <p14:creationId xmlns:p14="http://schemas.microsoft.com/office/powerpoint/2010/main" val="6365122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6.OkulUMUZUN ADRES ALANINDA YER ALAN OKULLAR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23586662"/>
              </p:ext>
            </p:extLst>
          </p:nvPr>
        </p:nvGraphicFramePr>
        <p:xfrm>
          <a:off x="1023938" y="2286000"/>
          <a:ext cx="9720261" cy="4216400"/>
        </p:xfrm>
        <a:graphic>
          <a:graphicData uri="http://schemas.openxmlformats.org/drawingml/2006/table">
            <a:tbl>
              <a:tblPr firstRow="1" bandRow="1">
                <a:tableStyleId>{5C22544A-7EE6-4342-B048-85BDC9FD1C3A}</a:tableStyleId>
              </a:tblPr>
              <a:tblGrid>
                <a:gridCol w="3240087"/>
                <a:gridCol w="4028949"/>
                <a:gridCol w="2451225"/>
              </a:tblGrid>
              <a:tr h="370840">
                <a:tc>
                  <a:txBody>
                    <a:bodyPr/>
                    <a:lstStyle/>
                    <a:p>
                      <a:pPr algn="ctr"/>
                      <a:r>
                        <a:rPr lang="tr-TR" dirty="0" smtClean="0"/>
                        <a:t>Okul Adı</a:t>
                      </a:r>
                      <a:endParaRPr lang="tr-TR" dirty="0"/>
                    </a:p>
                  </a:txBody>
                  <a:tcPr/>
                </a:tc>
                <a:tc>
                  <a:txBody>
                    <a:bodyPr/>
                    <a:lstStyle/>
                    <a:p>
                      <a:pPr algn="ctr"/>
                      <a:r>
                        <a:rPr lang="tr-TR" dirty="0" smtClean="0"/>
                        <a:t>Alanlar</a:t>
                      </a:r>
                      <a:endParaRPr lang="tr-TR" dirty="0"/>
                    </a:p>
                  </a:txBody>
                  <a:tcPr/>
                </a:tc>
                <a:tc>
                  <a:txBody>
                    <a:bodyPr/>
                    <a:lstStyle/>
                    <a:p>
                      <a:pPr algn="ctr"/>
                      <a:r>
                        <a:rPr lang="tr-TR" dirty="0" smtClean="0"/>
                        <a:t>Okul</a:t>
                      </a:r>
                      <a:r>
                        <a:rPr lang="tr-TR" baseline="0" dirty="0" smtClean="0"/>
                        <a:t> Başarı Puanı</a:t>
                      </a:r>
                      <a:endParaRPr lang="tr-TR" dirty="0"/>
                    </a:p>
                  </a:txBody>
                  <a:tcPr/>
                </a:tc>
              </a:tr>
              <a:tr h="370840">
                <a:tc>
                  <a:txBody>
                    <a:bodyPr/>
                    <a:lstStyle/>
                    <a:p>
                      <a:pPr algn="ctr"/>
                      <a:r>
                        <a:rPr lang="tr-TR" dirty="0" smtClean="0"/>
                        <a:t>Merkez Mesleki Teknik</a:t>
                      </a:r>
                      <a:endParaRPr lang="tr-TR" dirty="0"/>
                    </a:p>
                  </a:txBody>
                  <a:tcPr/>
                </a:tc>
                <a:tc>
                  <a:txBody>
                    <a:bodyPr/>
                    <a:lstStyle/>
                    <a:p>
                      <a:pPr algn="ctr"/>
                      <a:r>
                        <a:rPr lang="tr-TR" dirty="0" smtClean="0"/>
                        <a:t>Bilişim, Metal, Makine, Mobilya, Elektrik</a:t>
                      </a:r>
                      <a:endParaRPr lang="tr-TR" dirty="0"/>
                    </a:p>
                  </a:txBody>
                  <a:tcPr/>
                </a:tc>
                <a:tc>
                  <a:txBody>
                    <a:bodyPr/>
                    <a:lstStyle/>
                    <a:p>
                      <a:pPr algn="ctr"/>
                      <a:r>
                        <a:rPr lang="tr-TR" dirty="0" smtClean="0"/>
                        <a:t>71</a:t>
                      </a:r>
                      <a:endParaRPr lang="tr-TR" dirty="0"/>
                    </a:p>
                  </a:txBody>
                  <a:tcPr/>
                </a:tc>
              </a:tr>
              <a:tr h="4941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Merkez Mesleki Teknik</a:t>
                      </a:r>
                    </a:p>
                    <a:p>
                      <a:pPr algn="ctr"/>
                      <a:endParaRPr lang="tr-TR" dirty="0"/>
                    </a:p>
                  </a:txBody>
                  <a:tcPr/>
                </a:tc>
                <a:tc>
                  <a:txBody>
                    <a:bodyPr/>
                    <a:lstStyle/>
                    <a:p>
                      <a:pPr algn="ctr"/>
                      <a:r>
                        <a:rPr lang="tr-TR" dirty="0" smtClean="0"/>
                        <a:t>Uçak</a:t>
                      </a:r>
                      <a:r>
                        <a:rPr lang="tr-TR" baseline="0" dirty="0" smtClean="0"/>
                        <a:t> Bölümü (Sınav Puanlı)</a:t>
                      </a:r>
                      <a:endParaRPr lang="tr-TR" dirty="0"/>
                    </a:p>
                  </a:txBody>
                  <a:tcPr/>
                </a:tc>
                <a:tc>
                  <a:txBody>
                    <a:bodyPr/>
                    <a:lstStyle/>
                    <a:p>
                      <a:pPr algn="ctr"/>
                      <a:r>
                        <a:rPr lang="tr-TR" dirty="0" smtClean="0"/>
                        <a:t>%13 (407 puan)</a:t>
                      </a:r>
                      <a:endParaRPr lang="tr-TR"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Merkez Mesleki Teknik</a:t>
                      </a:r>
                    </a:p>
                    <a:p>
                      <a:pPr algn="ctr"/>
                      <a:endParaRPr lang="tr-TR" dirty="0"/>
                    </a:p>
                  </a:txBody>
                  <a:tcPr/>
                </a:tc>
                <a:tc>
                  <a:txBody>
                    <a:bodyPr/>
                    <a:lstStyle/>
                    <a:p>
                      <a:pPr algn="ctr"/>
                      <a:r>
                        <a:rPr lang="tr-TR" dirty="0" smtClean="0"/>
                        <a:t>Elektrik</a:t>
                      </a:r>
                      <a:r>
                        <a:rPr lang="tr-TR" baseline="0" dirty="0" smtClean="0"/>
                        <a:t> Elektronik</a:t>
                      </a:r>
                      <a:endParaRPr lang="tr-TR" dirty="0"/>
                    </a:p>
                  </a:txBody>
                  <a:tcPr/>
                </a:tc>
                <a:tc>
                  <a:txBody>
                    <a:bodyPr/>
                    <a:lstStyle/>
                    <a:p>
                      <a:pPr algn="ctr"/>
                      <a:r>
                        <a:rPr lang="tr-TR" dirty="0" smtClean="0"/>
                        <a:t>%25 (388</a:t>
                      </a:r>
                      <a:r>
                        <a:rPr lang="tr-TR" baseline="0" dirty="0" smtClean="0"/>
                        <a:t> puan)</a:t>
                      </a:r>
                      <a:endParaRPr lang="tr-TR"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Merkez Mesleki Teknik</a:t>
                      </a:r>
                    </a:p>
                    <a:p>
                      <a:pPr algn="ctr"/>
                      <a:endParaRPr lang="tr-TR" dirty="0"/>
                    </a:p>
                  </a:txBody>
                  <a:tcPr/>
                </a:tc>
                <a:tc>
                  <a:txBody>
                    <a:bodyPr/>
                    <a:lstStyle/>
                    <a:p>
                      <a:pPr algn="ctr"/>
                      <a:r>
                        <a:rPr lang="tr-TR" sz="1800" b="0" i="0" kern="1200" dirty="0" smtClean="0">
                          <a:solidFill>
                            <a:schemeClr val="dk1"/>
                          </a:solidFill>
                          <a:effectLst/>
                          <a:latin typeface="+mn-lt"/>
                          <a:ea typeface="+mn-ea"/>
                          <a:cs typeface="+mn-cs"/>
                        </a:rPr>
                        <a:t> Motorlu Araçlar Teknolojisi Alanı</a:t>
                      </a:r>
                      <a:endParaRPr lang="tr-TR" dirty="0"/>
                    </a:p>
                  </a:txBody>
                  <a:tcPr/>
                </a:tc>
                <a:tc>
                  <a:txBody>
                    <a:bodyPr/>
                    <a:lstStyle/>
                    <a:p>
                      <a:pPr algn="ctr"/>
                      <a:r>
                        <a:rPr lang="tr-TR" sz="1800" b="0" i="0" kern="1200" dirty="0" smtClean="0">
                          <a:solidFill>
                            <a:schemeClr val="dk1"/>
                          </a:solidFill>
                          <a:effectLst/>
                          <a:latin typeface="+mn-lt"/>
                          <a:ea typeface="+mn-ea"/>
                          <a:cs typeface="+mn-cs"/>
                        </a:rPr>
                        <a:t>% 35 (315,766 puan)</a:t>
                      </a:r>
                      <a:endParaRPr lang="tr-TR" dirty="0"/>
                    </a:p>
                  </a:txBody>
                  <a:tcPr/>
                </a:tc>
              </a:tr>
              <a:tr h="370840">
                <a:tc>
                  <a:txBody>
                    <a:bodyPr/>
                    <a:lstStyle/>
                    <a:p>
                      <a:pPr algn="ctr"/>
                      <a:r>
                        <a:rPr lang="tr-TR" dirty="0" smtClean="0"/>
                        <a:t>Mimar Sinan MTAL</a:t>
                      </a:r>
                      <a:endParaRPr lang="tr-TR" dirty="0"/>
                    </a:p>
                  </a:txBody>
                  <a:tcPr/>
                </a:tc>
                <a:tc>
                  <a:txBody>
                    <a:bodyPr/>
                    <a:lstStyle/>
                    <a:p>
                      <a:pPr algn="ctr"/>
                      <a:r>
                        <a:rPr lang="tr-TR" dirty="0" smtClean="0"/>
                        <a:t>Harita Tapu, İnşaat, Kimya, Elektrik</a:t>
                      </a:r>
                      <a:r>
                        <a:rPr lang="tr-TR" baseline="0" dirty="0" smtClean="0"/>
                        <a:t> Elektronik, Tesisat Teknolojisi ve İklimlendirme</a:t>
                      </a:r>
                      <a:endParaRPr lang="tr-TR" dirty="0"/>
                    </a:p>
                  </a:txBody>
                  <a:tcPr/>
                </a:tc>
                <a:tc>
                  <a:txBody>
                    <a:bodyPr/>
                    <a:lstStyle/>
                    <a:p>
                      <a:pPr algn="ctr"/>
                      <a:r>
                        <a:rPr lang="tr-TR" dirty="0" smtClean="0"/>
                        <a:t> %72-62</a:t>
                      </a:r>
                      <a:r>
                        <a:rPr lang="tr-TR" baseline="0" dirty="0" smtClean="0"/>
                        <a:t> arasında</a:t>
                      </a:r>
                      <a:endParaRPr lang="tr-TR" dirty="0"/>
                    </a:p>
                  </a:txBody>
                  <a:tcPr/>
                </a:tc>
              </a:tr>
              <a:tr h="370840">
                <a:tc>
                  <a:txBody>
                    <a:bodyPr/>
                    <a:lstStyle/>
                    <a:p>
                      <a:pPr algn="ctr"/>
                      <a:r>
                        <a:rPr lang="tr-TR" dirty="0" smtClean="0"/>
                        <a:t>Müşerref Hasan ESER MTAL</a:t>
                      </a:r>
                      <a:endParaRPr lang="tr-TR" dirty="0"/>
                    </a:p>
                  </a:txBody>
                  <a:tcPr/>
                </a:tc>
                <a:tc>
                  <a:txBody>
                    <a:bodyPr/>
                    <a:lstStyle/>
                    <a:p>
                      <a:pPr algn="ctr"/>
                      <a:r>
                        <a:rPr lang="tr-TR" dirty="0" smtClean="0"/>
                        <a:t>Adalet, Zabıt</a:t>
                      </a:r>
                      <a:r>
                        <a:rPr lang="tr-TR" baseline="0" dirty="0" smtClean="0"/>
                        <a:t> Katipliği, Muhasebe, Ulaştırma</a:t>
                      </a:r>
                      <a:endParaRPr lang="tr-TR" dirty="0"/>
                    </a:p>
                  </a:txBody>
                  <a:tcPr/>
                </a:tc>
                <a:tc>
                  <a:txBody>
                    <a:bodyPr/>
                    <a:lstStyle/>
                    <a:p>
                      <a:pPr algn="ctr"/>
                      <a:r>
                        <a:rPr lang="tr-TR" dirty="0" smtClean="0"/>
                        <a:t>62 </a:t>
                      </a:r>
                      <a:endParaRPr lang="tr-TR" dirty="0"/>
                    </a:p>
                  </a:txBody>
                  <a:tcPr/>
                </a:tc>
              </a:tr>
            </a:tbl>
          </a:graphicData>
        </a:graphic>
      </p:graphicFrame>
    </p:spTree>
    <p:extLst>
      <p:ext uri="{BB962C8B-B14F-4D97-AF65-F5344CB8AC3E}">
        <p14:creationId xmlns:p14="http://schemas.microsoft.com/office/powerpoint/2010/main" val="3194541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6.OkulUMUZUN ADRES ALANINDA YER ALAN OKULLAR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02985276"/>
              </p:ext>
            </p:extLst>
          </p:nvPr>
        </p:nvGraphicFramePr>
        <p:xfrm>
          <a:off x="1023938" y="2286000"/>
          <a:ext cx="10238573" cy="2055816"/>
        </p:xfrm>
        <a:graphic>
          <a:graphicData uri="http://schemas.openxmlformats.org/drawingml/2006/table">
            <a:tbl>
              <a:tblPr firstRow="1" bandRow="1">
                <a:tableStyleId>{5C22544A-7EE6-4342-B048-85BDC9FD1C3A}</a:tableStyleId>
              </a:tblPr>
              <a:tblGrid>
                <a:gridCol w="4462007"/>
                <a:gridCol w="4615532"/>
                <a:gridCol w="1161034"/>
              </a:tblGrid>
              <a:tr h="471912">
                <a:tc>
                  <a:txBody>
                    <a:bodyPr/>
                    <a:lstStyle/>
                    <a:p>
                      <a:r>
                        <a:rPr lang="tr-TR" dirty="0" smtClean="0"/>
                        <a:t>Okul Adı</a:t>
                      </a:r>
                      <a:endParaRPr lang="tr-TR" dirty="0"/>
                    </a:p>
                  </a:txBody>
                  <a:tcPr/>
                </a:tc>
                <a:tc>
                  <a:txBody>
                    <a:bodyPr/>
                    <a:lstStyle/>
                    <a:p>
                      <a:r>
                        <a:rPr lang="tr-TR" dirty="0" smtClean="0"/>
                        <a:t>Alanlar</a:t>
                      </a:r>
                      <a:endParaRPr lang="tr-TR" dirty="0"/>
                    </a:p>
                  </a:txBody>
                  <a:tcPr/>
                </a:tc>
                <a:tc>
                  <a:txBody>
                    <a:bodyPr/>
                    <a:lstStyle/>
                    <a:p>
                      <a:r>
                        <a:rPr lang="tr-TR" dirty="0" smtClean="0"/>
                        <a:t>OBP</a:t>
                      </a:r>
                      <a:endParaRPr lang="tr-TR" dirty="0"/>
                    </a:p>
                  </a:txBody>
                  <a:tcPr/>
                </a:tc>
              </a:tr>
              <a:tr h="471912">
                <a:tc>
                  <a:txBody>
                    <a:bodyPr/>
                    <a:lstStyle/>
                    <a:p>
                      <a:pPr algn="ctr"/>
                      <a:r>
                        <a:rPr lang="tr-TR" dirty="0" err="1" smtClean="0"/>
                        <a:t>Seyyid</a:t>
                      </a:r>
                      <a:r>
                        <a:rPr lang="tr-TR" dirty="0" smtClean="0"/>
                        <a:t> Burhaneddin</a:t>
                      </a:r>
                      <a:r>
                        <a:rPr lang="tr-TR" baseline="0" dirty="0" smtClean="0"/>
                        <a:t> MTAL</a:t>
                      </a:r>
                      <a:endParaRPr lang="tr-TR" dirty="0"/>
                    </a:p>
                  </a:txBody>
                  <a:tcPr/>
                </a:tc>
                <a:tc>
                  <a:txBody>
                    <a:bodyPr/>
                    <a:lstStyle/>
                    <a:p>
                      <a:pPr algn="ctr"/>
                      <a:r>
                        <a:rPr lang="tr-TR" dirty="0" smtClean="0"/>
                        <a:t>Matbaa,</a:t>
                      </a:r>
                      <a:r>
                        <a:rPr lang="tr-TR" baseline="0" dirty="0" smtClean="0"/>
                        <a:t> Elektrik Elektronik, Metal, Bilişim, Makina</a:t>
                      </a:r>
                      <a:endParaRPr lang="tr-TR" dirty="0"/>
                    </a:p>
                  </a:txBody>
                  <a:tcPr/>
                </a:tc>
                <a:tc>
                  <a:txBody>
                    <a:bodyPr/>
                    <a:lstStyle/>
                    <a:p>
                      <a:pPr algn="ctr"/>
                      <a:r>
                        <a:rPr lang="tr-TR" dirty="0" smtClean="0"/>
                        <a:t>-</a:t>
                      </a:r>
                      <a:endParaRPr lang="tr-TR" dirty="0"/>
                    </a:p>
                  </a:txBody>
                  <a:tcPr/>
                </a:tc>
              </a:tr>
              <a:tr h="471912">
                <a:tc>
                  <a:txBody>
                    <a:bodyPr/>
                    <a:lstStyle/>
                    <a:p>
                      <a:pPr algn="ctr"/>
                      <a:r>
                        <a:rPr lang="tr-TR" dirty="0" smtClean="0"/>
                        <a:t>Şehit Saim ÇELİK MTAL</a:t>
                      </a:r>
                      <a:endParaRPr lang="tr-TR" dirty="0"/>
                    </a:p>
                  </a:txBody>
                  <a:tcPr/>
                </a:tc>
                <a:tc>
                  <a:txBody>
                    <a:bodyPr/>
                    <a:lstStyle/>
                    <a:p>
                      <a:pPr algn="ctr"/>
                      <a:r>
                        <a:rPr lang="tr-TR" dirty="0" smtClean="0"/>
                        <a:t>Bilişim, Çocuk Gelişimi</a:t>
                      </a:r>
                      <a:endParaRPr lang="tr-TR" dirty="0"/>
                    </a:p>
                  </a:txBody>
                  <a:tcPr/>
                </a:tc>
                <a:tc>
                  <a:txBody>
                    <a:bodyPr/>
                    <a:lstStyle/>
                    <a:p>
                      <a:pPr algn="ctr"/>
                      <a:r>
                        <a:rPr lang="tr-TR" dirty="0" smtClean="0"/>
                        <a:t>70</a:t>
                      </a:r>
                      <a:endParaRPr lang="tr-TR" dirty="0"/>
                    </a:p>
                  </a:txBody>
                  <a:tcPr/>
                </a:tc>
              </a:tr>
              <a:tr h="471912">
                <a:tc>
                  <a:txBody>
                    <a:bodyPr/>
                    <a:lstStyle/>
                    <a:p>
                      <a:pPr algn="ctr"/>
                      <a:r>
                        <a:rPr lang="tr-TR" dirty="0" smtClean="0"/>
                        <a:t>Türkiye</a:t>
                      </a:r>
                      <a:r>
                        <a:rPr lang="tr-TR" baseline="0" dirty="0" smtClean="0"/>
                        <a:t> Tekstil Sanayi</a:t>
                      </a:r>
                      <a:endParaRPr lang="tr-TR" dirty="0"/>
                    </a:p>
                  </a:txBody>
                  <a:tcPr/>
                </a:tc>
                <a:tc>
                  <a:txBody>
                    <a:bodyPr/>
                    <a:lstStyle/>
                    <a:p>
                      <a:pPr algn="ctr"/>
                      <a:r>
                        <a:rPr lang="tr-TR" dirty="0" smtClean="0"/>
                        <a:t>Tekstil,</a:t>
                      </a:r>
                      <a:r>
                        <a:rPr lang="tr-TR" baseline="0" dirty="0" smtClean="0"/>
                        <a:t> Otomasyon</a:t>
                      </a:r>
                      <a:endParaRPr lang="tr-TR" dirty="0"/>
                    </a:p>
                  </a:txBody>
                  <a:tcPr/>
                </a:tc>
                <a:tc>
                  <a:txBody>
                    <a:bodyPr/>
                    <a:lstStyle/>
                    <a:p>
                      <a:pPr algn="ctr"/>
                      <a:r>
                        <a:rPr lang="tr-TR" dirty="0" smtClean="0"/>
                        <a:t>-</a:t>
                      </a:r>
                      <a:endParaRPr lang="tr-TR" dirty="0"/>
                    </a:p>
                  </a:txBody>
                  <a:tcPr/>
                </a:tc>
              </a:tr>
            </a:tbl>
          </a:graphicData>
        </a:graphic>
      </p:graphicFrame>
    </p:spTree>
    <p:extLst>
      <p:ext uri="{BB962C8B-B14F-4D97-AF65-F5344CB8AC3E}">
        <p14:creationId xmlns:p14="http://schemas.microsoft.com/office/powerpoint/2010/main" val="1833122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 </a:t>
            </a:r>
            <a:r>
              <a:rPr lang="tr-TR" dirty="0" err="1" smtClean="0"/>
              <a:t>Merkezİ</a:t>
            </a:r>
            <a:r>
              <a:rPr lang="tr-TR" dirty="0" smtClean="0"/>
              <a:t> YERLEŞTİRME PUANI İLE ÖĞRENCİ ALAN OKULLAR</a:t>
            </a:r>
            <a:endParaRPr lang="tr-TR" dirty="0"/>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0013" y="1892174"/>
            <a:ext cx="5459666" cy="4416551"/>
          </a:xfrm>
        </p:spPr>
      </p:pic>
    </p:spTree>
    <p:extLst>
      <p:ext uri="{BB962C8B-B14F-4D97-AF65-F5344CB8AC3E}">
        <p14:creationId xmlns:p14="http://schemas.microsoft.com/office/powerpoint/2010/main" val="382707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1.2. sözel oturum</a:t>
            </a:r>
            <a:endParaRPr lang="tr-TR" dirty="0"/>
          </a:p>
        </p:txBody>
      </p:sp>
      <p:sp>
        <p:nvSpPr>
          <p:cNvPr id="9" name="İçerik Yer Tutucusu 8"/>
          <p:cNvSpPr>
            <a:spLocks noGrp="1"/>
          </p:cNvSpPr>
          <p:nvPr>
            <p:ph idx="1"/>
          </p:nvPr>
        </p:nvSpPr>
        <p:spPr/>
        <p:txBody>
          <a:bodyPr/>
          <a:lstStyle/>
          <a:p>
            <a:r>
              <a:rPr lang="tr-TR" dirty="0" smtClean="0"/>
              <a:t>Sözel Oturum saat 09.30’da başlayacak, 10.45’de sona erecek.</a:t>
            </a:r>
          </a:p>
          <a:p>
            <a:r>
              <a:rPr lang="tr-TR" dirty="0" smtClean="0"/>
              <a:t>50 soru için öğrencilerin 75 dakikası olacaktır.</a:t>
            </a:r>
          </a:p>
          <a:p>
            <a:endParaRPr lang="tr-TR" dirty="0"/>
          </a:p>
        </p:txBody>
      </p:sp>
    </p:spTree>
    <p:extLst>
      <p:ext uri="{BB962C8B-B14F-4D97-AF65-F5344CB8AC3E}">
        <p14:creationId xmlns:p14="http://schemas.microsoft.com/office/powerpoint/2010/main" val="7085554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7. </a:t>
            </a:r>
            <a:r>
              <a:rPr lang="tr-TR" dirty="0" err="1"/>
              <a:t>Merkezİ</a:t>
            </a:r>
            <a:r>
              <a:rPr lang="tr-TR" dirty="0"/>
              <a:t> YERLEŞTİRME PUANI İLE ÖĞRENCİ ALAN OKULLAR</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1184" y="2084832"/>
            <a:ext cx="6799153" cy="4223893"/>
          </a:xfrm>
        </p:spPr>
      </p:pic>
    </p:spTree>
    <p:extLst>
      <p:ext uri="{BB962C8B-B14F-4D97-AF65-F5344CB8AC3E}">
        <p14:creationId xmlns:p14="http://schemas.microsoft.com/office/powerpoint/2010/main" val="3705977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7. </a:t>
            </a:r>
            <a:r>
              <a:rPr lang="tr-TR" dirty="0" err="1"/>
              <a:t>Merkezİ</a:t>
            </a:r>
            <a:r>
              <a:rPr lang="tr-TR" dirty="0"/>
              <a:t> YERLEŞTİRME PUANI İLE ÖĞRENCİ ALAN OKULLAR</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3691" y="1901228"/>
            <a:ext cx="5676523" cy="4407497"/>
          </a:xfrm>
        </p:spPr>
      </p:pic>
    </p:spTree>
    <p:extLst>
      <p:ext uri="{BB962C8B-B14F-4D97-AF65-F5344CB8AC3E}">
        <p14:creationId xmlns:p14="http://schemas.microsoft.com/office/powerpoint/2010/main" val="1766575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7. </a:t>
            </a:r>
            <a:r>
              <a:rPr lang="tr-TR" dirty="0" err="1"/>
              <a:t>Merkezİ</a:t>
            </a:r>
            <a:r>
              <a:rPr lang="tr-TR" dirty="0"/>
              <a:t> YERLEŞTİRME PUANI İLE ÖĞRENCİ ALAN OKULLAR</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30851" y="1991762"/>
            <a:ext cx="4753070" cy="4316963"/>
          </a:xfrm>
        </p:spPr>
      </p:pic>
    </p:spTree>
    <p:extLst>
      <p:ext uri="{BB962C8B-B14F-4D97-AF65-F5344CB8AC3E}">
        <p14:creationId xmlns:p14="http://schemas.microsoft.com/office/powerpoint/2010/main" val="2602513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tercİHLER</a:t>
            </a:r>
            <a:endParaRPr lang="tr-TR" dirty="0"/>
          </a:p>
        </p:txBody>
      </p:sp>
      <p:sp>
        <p:nvSpPr>
          <p:cNvPr id="3" name="İçerik Yer Tutucusu 2"/>
          <p:cNvSpPr>
            <a:spLocks noGrp="1"/>
          </p:cNvSpPr>
          <p:nvPr>
            <p:ph idx="1"/>
          </p:nvPr>
        </p:nvSpPr>
        <p:spPr/>
        <p:txBody>
          <a:bodyPr/>
          <a:lstStyle/>
          <a:p>
            <a:r>
              <a:rPr lang="tr-TR" dirty="0" smtClean="0"/>
              <a:t>Sınav Sonuçları açıklandıktan hemen sonra tercih yapma süresi yaklaşık 2 hafta boyunca sürmektedir.</a:t>
            </a:r>
          </a:p>
          <a:p>
            <a:endParaRPr lang="tr-TR" dirty="0"/>
          </a:p>
          <a:p>
            <a:r>
              <a:rPr lang="tr-TR" dirty="0" smtClean="0"/>
              <a:t>Tercihleri e okul üzerinden velilerimiz kendisi de yapabilmektedir.</a:t>
            </a:r>
          </a:p>
          <a:p>
            <a:r>
              <a:rPr lang="tr-TR" dirty="0" smtClean="0"/>
              <a:t>Tercihlerini dileyen velilerimiz okuldan da yapabileceklerdir. Okulda tercih dönemi boyunca Rehber Öğretmeni bulunacaktır.</a:t>
            </a:r>
          </a:p>
          <a:p>
            <a:r>
              <a:rPr lang="tr-TR" dirty="0" smtClean="0"/>
              <a:t>Tercihler sonuçlandıktan sonra dileyen velilerimiz, 3 defa daha ek tercihte bulunabilecektir.</a:t>
            </a:r>
            <a:endParaRPr lang="tr-TR" dirty="0"/>
          </a:p>
        </p:txBody>
      </p:sp>
    </p:spTree>
    <p:extLst>
      <p:ext uri="{BB962C8B-B14F-4D97-AF65-F5344CB8AC3E}">
        <p14:creationId xmlns:p14="http://schemas.microsoft.com/office/powerpoint/2010/main" val="59510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1.2. sözel oturum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05485866"/>
              </p:ext>
            </p:extLst>
          </p:nvPr>
        </p:nvGraphicFramePr>
        <p:xfrm>
          <a:off x="1023938" y="2286000"/>
          <a:ext cx="9720261" cy="1854200"/>
        </p:xfrm>
        <a:graphic>
          <a:graphicData uri="http://schemas.openxmlformats.org/drawingml/2006/table">
            <a:tbl>
              <a:tblPr firstRow="1" bandRow="1">
                <a:tableStyleId>{5C22544A-7EE6-4342-B048-85BDC9FD1C3A}</a:tableStyleId>
              </a:tblPr>
              <a:tblGrid>
                <a:gridCol w="3240087"/>
                <a:gridCol w="3240087"/>
                <a:gridCol w="3240087"/>
              </a:tblGrid>
              <a:tr h="370840">
                <a:tc>
                  <a:txBody>
                    <a:bodyPr/>
                    <a:lstStyle/>
                    <a:p>
                      <a:pPr algn="ctr"/>
                      <a:r>
                        <a:rPr lang="tr-TR" dirty="0" smtClean="0"/>
                        <a:t>Dersler</a:t>
                      </a:r>
                      <a:endParaRPr lang="tr-TR" dirty="0"/>
                    </a:p>
                  </a:txBody>
                  <a:tcPr/>
                </a:tc>
                <a:tc>
                  <a:txBody>
                    <a:bodyPr/>
                    <a:lstStyle/>
                    <a:p>
                      <a:pPr algn="ctr"/>
                      <a:r>
                        <a:rPr lang="tr-TR" dirty="0" smtClean="0"/>
                        <a:t>Soru Sayısı</a:t>
                      </a:r>
                      <a:endParaRPr lang="tr-TR" dirty="0"/>
                    </a:p>
                  </a:txBody>
                  <a:tcPr/>
                </a:tc>
                <a:tc>
                  <a:txBody>
                    <a:bodyPr/>
                    <a:lstStyle/>
                    <a:p>
                      <a:pPr algn="ctr"/>
                      <a:r>
                        <a:rPr lang="tr-TR" dirty="0" smtClean="0"/>
                        <a:t>Katsayı (1 sorunun puan değeri)</a:t>
                      </a:r>
                      <a:endParaRPr lang="tr-TR" dirty="0"/>
                    </a:p>
                  </a:txBody>
                  <a:tcPr/>
                </a:tc>
              </a:tr>
              <a:tr h="370840">
                <a:tc>
                  <a:txBody>
                    <a:bodyPr/>
                    <a:lstStyle/>
                    <a:p>
                      <a:r>
                        <a:rPr lang="tr-TR" dirty="0" smtClean="0"/>
                        <a:t>Türkçe</a:t>
                      </a:r>
                      <a:endParaRPr lang="tr-TR" dirty="0"/>
                    </a:p>
                  </a:txBody>
                  <a:tcPr/>
                </a:tc>
                <a:tc>
                  <a:txBody>
                    <a:bodyPr/>
                    <a:lstStyle/>
                    <a:p>
                      <a:pPr algn="ctr"/>
                      <a:r>
                        <a:rPr lang="tr-TR" dirty="0" smtClean="0"/>
                        <a:t>20</a:t>
                      </a:r>
                      <a:endParaRPr lang="tr-TR" dirty="0"/>
                    </a:p>
                  </a:txBody>
                  <a:tcPr/>
                </a:tc>
                <a:tc>
                  <a:txBody>
                    <a:bodyPr/>
                    <a:lstStyle/>
                    <a:p>
                      <a:pPr algn="ctr"/>
                      <a:r>
                        <a:rPr lang="tr-TR" dirty="0" smtClean="0"/>
                        <a:t>4</a:t>
                      </a:r>
                      <a:endParaRPr lang="tr-TR" dirty="0"/>
                    </a:p>
                  </a:txBody>
                  <a:tcPr/>
                </a:tc>
              </a:tr>
              <a:tr h="370840">
                <a:tc>
                  <a:txBody>
                    <a:bodyPr/>
                    <a:lstStyle/>
                    <a:p>
                      <a:r>
                        <a:rPr lang="tr-TR" dirty="0" smtClean="0"/>
                        <a:t>İnkılap</a:t>
                      </a:r>
                      <a:r>
                        <a:rPr lang="tr-TR" baseline="0" dirty="0" smtClean="0"/>
                        <a:t> Tarihi</a:t>
                      </a:r>
                      <a:endParaRPr lang="tr-TR" dirty="0"/>
                    </a:p>
                  </a:txBody>
                  <a:tcPr/>
                </a:tc>
                <a:tc>
                  <a:txBody>
                    <a:bodyPr/>
                    <a:lstStyle/>
                    <a:p>
                      <a:pPr algn="ctr"/>
                      <a:r>
                        <a:rPr lang="tr-TR" dirty="0" smtClean="0"/>
                        <a:t>10</a:t>
                      </a:r>
                      <a:endParaRPr lang="tr-TR" dirty="0"/>
                    </a:p>
                  </a:txBody>
                  <a:tcPr/>
                </a:tc>
                <a:tc>
                  <a:txBody>
                    <a:bodyPr/>
                    <a:lstStyle/>
                    <a:p>
                      <a:pPr algn="ctr"/>
                      <a:r>
                        <a:rPr lang="tr-TR" dirty="0" smtClean="0"/>
                        <a:t>1</a:t>
                      </a:r>
                      <a:endParaRPr lang="tr-TR" dirty="0"/>
                    </a:p>
                  </a:txBody>
                  <a:tcPr/>
                </a:tc>
              </a:tr>
              <a:tr h="370840">
                <a:tc>
                  <a:txBody>
                    <a:bodyPr/>
                    <a:lstStyle/>
                    <a:p>
                      <a:r>
                        <a:rPr lang="tr-TR" dirty="0" smtClean="0"/>
                        <a:t>Din Kültürü</a:t>
                      </a:r>
                      <a:endParaRPr lang="tr-TR" dirty="0"/>
                    </a:p>
                  </a:txBody>
                  <a:tcPr/>
                </a:tc>
                <a:tc>
                  <a:txBody>
                    <a:bodyPr/>
                    <a:lstStyle/>
                    <a:p>
                      <a:pPr algn="ctr"/>
                      <a:r>
                        <a:rPr lang="tr-TR" dirty="0" smtClean="0"/>
                        <a:t>10</a:t>
                      </a:r>
                      <a:endParaRPr lang="tr-TR" dirty="0"/>
                    </a:p>
                  </a:txBody>
                  <a:tcPr/>
                </a:tc>
                <a:tc>
                  <a:txBody>
                    <a:bodyPr/>
                    <a:lstStyle/>
                    <a:p>
                      <a:pPr algn="ctr"/>
                      <a:r>
                        <a:rPr lang="tr-TR" dirty="0" smtClean="0"/>
                        <a:t>1</a:t>
                      </a:r>
                      <a:endParaRPr lang="tr-TR" dirty="0"/>
                    </a:p>
                  </a:txBody>
                  <a:tcPr/>
                </a:tc>
              </a:tr>
              <a:tr h="370840">
                <a:tc>
                  <a:txBody>
                    <a:bodyPr/>
                    <a:lstStyle/>
                    <a:p>
                      <a:r>
                        <a:rPr lang="tr-TR" dirty="0" smtClean="0"/>
                        <a:t>İngilizce</a:t>
                      </a:r>
                      <a:endParaRPr lang="tr-TR" dirty="0"/>
                    </a:p>
                  </a:txBody>
                  <a:tcPr/>
                </a:tc>
                <a:tc>
                  <a:txBody>
                    <a:bodyPr/>
                    <a:lstStyle/>
                    <a:p>
                      <a:pPr algn="ctr"/>
                      <a:r>
                        <a:rPr lang="tr-TR" dirty="0" smtClean="0"/>
                        <a:t>10</a:t>
                      </a:r>
                      <a:endParaRPr lang="tr-TR" dirty="0"/>
                    </a:p>
                  </a:txBody>
                  <a:tcPr/>
                </a:tc>
                <a:tc>
                  <a:txBody>
                    <a:bodyPr/>
                    <a:lstStyle/>
                    <a:p>
                      <a:pPr algn="ctr"/>
                      <a:r>
                        <a:rPr lang="tr-TR" dirty="0" smtClean="0"/>
                        <a:t>1</a:t>
                      </a:r>
                      <a:endParaRPr lang="tr-TR" dirty="0"/>
                    </a:p>
                  </a:txBody>
                  <a:tcPr/>
                </a:tc>
              </a:tr>
            </a:tbl>
          </a:graphicData>
        </a:graphic>
      </p:graphicFrame>
    </p:spTree>
    <p:extLst>
      <p:ext uri="{BB962C8B-B14F-4D97-AF65-F5344CB8AC3E}">
        <p14:creationId xmlns:p14="http://schemas.microsoft.com/office/powerpoint/2010/main" val="2373895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1.3 Sayısal oturum</a:t>
            </a:r>
            <a:endParaRPr lang="tr-TR" dirty="0"/>
          </a:p>
        </p:txBody>
      </p:sp>
      <p:sp>
        <p:nvSpPr>
          <p:cNvPr id="3" name="İçerik Yer Tutucusu 2"/>
          <p:cNvSpPr>
            <a:spLocks noGrp="1"/>
          </p:cNvSpPr>
          <p:nvPr>
            <p:ph idx="1"/>
          </p:nvPr>
        </p:nvSpPr>
        <p:spPr/>
        <p:txBody>
          <a:bodyPr/>
          <a:lstStyle/>
          <a:p>
            <a:r>
              <a:rPr lang="tr-TR" dirty="0" smtClean="0"/>
              <a:t>Sayısal Oturum ise 11.30’da başlayacak ve 12.50’de sona erecektir.</a:t>
            </a:r>
          </a:p>
          <a:p>
            <a:r>
              <a:rPr lang="tr-TR" dirty="0" smtClean="0"/>
              <a:t>40 soru için 80 dakika süre verilecektir.</a:t>
            </a:r>
            <a:endParaRPr lang="tr-TR" dirty="0"/>
          </a:p>
        </p:txBody>
      </p:sp>
    </p:spTree>
    <p:extLst>
      <p:ext uri="{BB962C8B-B14F-4D97-AF65-F5344CB8AC3E}">
        <p14:creationId xmlns:p14="http://schemas.microsoft.com/office/powerpoint/2010/main" val="4061550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Sayısal oturum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06351878"/>
              </p:ext>
            </p:extLst>
          </p:nvPr>
        </p:nvGraphicFramePr>
        <p:xfrm>
          <a:off x="1023938" y="2286000"/>
          <a:ext cx="9720261" cy="1112520"/>
        </p:xfrm>
        <a:graphic>
          <a:graphicData uri="http://schemas.openxmlformats.org/drawingml/2006/table">
            <a:tbl>
              <a:tblPr firstRow="1" bandRow="1">
                <a:tableStyleId>{5C22544A-7EE6-4342-B048-85BDC9FD1C3A}</a:tableStyleId>
              </a:tblPr>
              <a:tblGrid>
                <a:gridCol w="3240087"/>
                <a:gridCol w="3240087"/>
                <a:gridCol w="3240087"/>
              </a:tblGrid>
              <a:tr h="370840">
                <a:tc>
                  <a:txBody>
                    <a:bodyPr/>
                    <a:lstStyle/>
                    <a:p>
                      <a:pPr algn="ctr"/>
                      <a:r>
                        <a:rPr lang="tr-TR" dirty="0" smtClean="0"/>
                        <a:t>Dersler</a:t>
                      </a:r>
                      <a:endParaRPr lang="tr-TR" dirty="0"/>
                    </a:p>
                  </a:txBody>
                  <a:tcPr/>
                </a:tc>
                <a:tc>
                  <a:txBody>
                    <a:bodyPr/>
                    <a:lstStyle/>
                    <a:p>
                      <a:pPr algn="ctr"/>
                      <a:r>
                        <a:rPr lang="tr-TR" dirty="0" smtClean="0"/>
                        <a:t>Soru Sayısı</a:t>
                      </a:r>
                      <a:endParaRPr lang="tr-TR" dirty="0"/>
                    </a:p>
                  </a:txBody>
                  <a:tcPr/>
                </a:tc>
                <a:tc>
                  <a:txBody>
                    <a:bodyPr/>
                    <a:lstStyle/>
                    <a:p>
                      <a:pPr algn="ctr"/>
                      <a:r>
                        <a:rPr lang="tr-TR" dirty="0" smtClean="0"/>
                        <a:t>Katsayı (1 sorunun puan değeri)</a:t>
                      </a:r>
                      <a:endParaRPr lang="tr-TR" dirty="0"/>
                    </a:p>
                  </a:txBody>
                  <a:tcPr/>
                </a:tc>
              </a:tr>
              <a:tr h="370840">
                <a:tc>
                  <a:txBody>
                    <a:bodyPr/>
                    <a:lstStyle/>
                    <a:p>
                      <a:pPr algn="ctr"/>
                      <a:r>
                        <a:rPr lang="tr-TR" dirty="0" smtClean="0"/>
                        <a:t>Matematik</a:t>
                      </a:r>
                      <a:endParaRPr lang="tr-TR" dirty="0"/>
                    </a:p>
                  </a:txBody>
                  <a:tcPr/>
                </a:tc>
                <a:tc>
                  <a:txBody>
                    <a:bodyPr/>
                    <a:lstStyle/>
                    <a:p>
                      <a:pPr algn="ctr"/>
                      <a:r>
                        <a:rPr lang="tr-TR" dirty="0" smtClean="0"/>
                        <a:t>20</a:t>
                      </a:r>
                      <a:endParaRPr lang="tr-TR" dirty="0"/>
                    </a:p>
                  </a:txBody>
                  <a:tcPr/>
                </a:tc>
                <a:tc>
                  <a:txBody>
                    <a:bodyPr/>
                    <a:lstStyle/>
                    <a:p>
                      <a:pPr algn="ctr"/>
                      <a:r>
                        <a:rPr lang="tr-TR" dirty="0" smtClean="0"/>
                        <a:t>4</a:t>
                      </a:r>
                      <a:endParaRPr lang="tr-TR" dirty="0"/>
                    </a:p>
                  </a:txBody>
                  <a:tcPr/>
                </a:tc>
              </a:tr>
              <a:tr h="370840">
                <a:tc>
                  <a:txBody>
                    <a:bodyPr/>
                    <a:lstStyle/>
                    <a:p>
                      <a:pPr algn="ctr"/>
                      <a:r>
                        <a:rPr lang="tr-TR" dirty="0" smtClean="0"/>
                        <a:t>Fen Bilimleri</a:t>
                      </a:r>
                      <a:endParaRPr lang="tr-TR" dirty="0"/>
                    </a:p>
                  </a:txBody>
                  <a:tcPr/>
                </a:tc>
                <a:tc>
                  <a:txBody>
                    <a:bodyPr/>
                    <a:lstStyle/>
                    <a:p>
                      <a:pPr algn="ctr"/>
                      <a:r>
                        <a:rPr lang="tr-TR" dirty="0" smtClean="0"/>
                        <a:t>20</a:t>
                      </a:r>
                      <a:endParaRPr lang="tr-TR" dirty="0"/>
                    </a:p>
                  </a:txBody>
                  <a:tcPr/>
                </a:tc>
                <a:tc>
                  <a:txBody>
                    <a:bodyPr/>
                    <a:lstStyle/>
                    <a:p>
                      <a:pPr algn="ctr"/>
                      <a:r>
                        <a:rPr lang="tr-TR" dirty="0" smtClean="0"/>
                        <a:t>4</a:t>
                      </a:r>
                      <a:endParaRPr lang="tr-TR" dirty="0"/>
                    </a:p>
                  </a:txBody>
                  <a:tcPr/>
                </a:tc>
              </a:tr>
            </a:tbl>
          </a:graphicData>
        </a:graphic>
      </p:graphicFrame>
    </p:spTree>
    <p:extLst>
      <p:ext uri="{BB962C8B-B14F-4D97-AF65-F5344CB8AC3E}">
        <p14:creationId xmlns:p14="http://schemas.microsoft.com/office/powerpoint/2010/main" val="2405464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Sınava İLİŞKİN DİKKAT EDİLECEK HUSUSLAR</a:t>
            </a:r>
            <a:endParaRPr lang="tr-TR" dirty="0"/>
          </a:p>
        </p:txBody>
      </p:sp>
      <p:sp>
        <p:nvSpPr>
          <p:cNvPr id="3" name="İçerik Yer Tutucusu 2"/>
          <p:cNvSpPr>
            <a:spLocks noGrp="1"/>
          </p:cNvSpPr>
          <p:nvPr>
            <p:ph idx="1"/>
          </p:nvPr>
        </p:nvSpPr>
        <p:spPr/>
        <p:txBody>
          <a:bodyPr/>
          <a:lstStyle/>
          <a:p>
            <a:r>
              <a:rPr lang="tr-TR" dirty="0" smtClean="0"/>
              <a:t>Öğrenci sınava giderken yanına </a:t>
            </a:r>
            <a:r>
              <a:rPr lang="tr-TR" dirty="0" smtClean="0">
                <a:solidFill>
                  <a:srgbClr val="FF0000"/>
                </a:solidFill>
              </a:rPr>
              <a:t>KİMLİK, 2 ADET KURŞUN KALEM VE SINAV GİRİŞ BELGESİNİ MUTLAKA ALMALIDIR.</a:t>
            </a:r>
          </a:p>
          <a:p>
            <a:r>
              <a:rPr lang="tr-TR" dirty="0" smtClean="0"/>
              <a:t>Sınav Giriş Belgesi, Okul tarafından öğrencilere dağıtılacaktır. (Tahminen Nisan ayı gibi)</a:t>
            </a:r>
          </a:p>
          <a:p>
            <a:r>
              <a:rPr lang="tr-TR" dirty="0" smtClean="0"/>
              <a:t>Sınava okul müdürlüğüne gelerek ya da e okul sistemi üzerinden başvuru yapılacaktır.</a:t>
            </a:r>
          </a:p>
          <a:p>
            <a:r>
              <a:rPr lang="tr-TR" dirty="0" smtClean="0"/>
              <a:t>Sınava girmek zorunlu değildir. Sınava girmeyen öğrenciler OBP (Ortaöğretim Başarı Puanı) göre, adrese kayıtlı okullardan tercih ettiği okullara yerleştirilecektir.</a:t>
            </a:r>
          </a:p>
          <a:p>
            <a:r>
              <a:rPr lang="tr-TR" dirty="0" smtClean="0">
                <a:solidFill>
                  <a:srgbClr val="FF0000"/>
                </a:solidFill>
              </a:rPr>
              <a:t>Cep Telefonu, akıllı saatler, takı-toka-yüzük-küpe gibi eşyalar kesinlikle sınav salonlarına alınmayacağından</a:t>
            </a:r>
            <a:r>
              <a:rPr lang="tr-TR" dirty="0" smtClean="0"/>
              <a:t>, öğrencilerimizin yanında taşımaması gerekmektedir.</a:t>
            </a:r>
            <a:endParaRPr lang="tr-TR" dirty="0"/>
          </a:p>
        </p:txBody>
      </p:sp>
    </p:spTree>
    <p:extLst>
      <p:ext uri="{BB962C8B-B14F-4D97-AF65-F5344CB8AC3E}">
        <p14:creationId xmlns:p14="http://schemas.microsoft.com/office/powerpoint/2010/main" val="1457913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3.Sınav puanının hesaplanması</a:t>
            </a:r>
            <a:endParaRPr lang="tr-TR" dirty="0"/>
          </a:p>
        </p:txBody>
      </p:sp>
      <p:sp>
        <p:nvSpPr>
          <p:cNvPr id="3" name="İçerik Yer Tutucusu 2"/>
          <p:cNvSpPr>
            <a:spLocks noGrp="1"/>
          </p:cNvSpPr>
          <p:nvPr>
            <p:ph idx="1"/>
          </p:nvPr>
        </p:nvSpPr>
        <p:spPr/>
        <p:txBody>
          <a:bodyPr/>
          <a:lstStyle/>
          <a:p>
            <a:pPr marL="0" indent="0">
              <a:buNone/>
            </a:pPr>
            <a:r>
              <a:rPr lang="tr-TR" dirty="0" smtClean="0"/>
              <a:t>Sınavda 3 yanlış, 1 doğruyu götüreceğinden öğrencilerimizin bilmediği soruları boş bırakmaları çok önemlidir.</a:t>
            </a:r>
          </a:p>
          <a:p>
            <a:pPr marL="0" indent="0">
              <a:buNone/>
            </a:pPr>
            <a:endParaRPr lang="tr-TR" dirty="0"/>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504668197"/>
              </p:ext>
            </p:extLst>
          </p:nvPr>
        </p:nvGraphicFramePr>
        <p:xfrm>
          <a:off x="1407311" y="3815951"/>
          <a:ext cx="8128000" cy="74168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r>
                        <a:rPr lang="tr-TR" dirty="0" smtClean="0"/>
                        <a:t>20 soru</a:t>
                      </a:r>
                      <a:endParaRPr lang="tr-TR" dirty="0"/>
                    </a:p>
                  </a:txBody>
                  <a:tcPr/>
                </a:tc>
                <a:tc>
                  <a:txBody>
                    <a:bodyPr/>
                    <a:lstStyle/>
                    <a:p>
                      <a:r>
                        <a:rPr lang="tr-TR" dirty="0" smtClean="0"/>
                        <a:t>14 doğru</a:t>
                      </a:r>
                      <a:endParaRPr lang="tr-TR" dirty="0"/>
                    </a:p>
                  </a:txBody>
                  <a:tcPr/>
                </a:tc>
                <a:tc>
                  <a:txBody>
                    <a:bodyPr/>
                    <a:lstStyle/>
                    <a:p>
                      <a:r>
                        <a:rPr lang="tr-TR" dirty="0" smtClean="0"/>
                        <a:t>6 yanlış</a:t>
                      </a:r>
                      <a:endParaRPr lang="tr-TR" dirty="0"/>
                    </a:p>
                  </a:txBody>
                  <a:tcPr/>
                </a:tc>
                <a:tc>
                  <a:txBody>
                    <a:bodyPr/>
                    <a:lstStyle/>
                    <a:p>
                      <a:r>
                        <a:rPr lang="tr-TR" dirty="0" smtClean="0"/>
                        <a:t>12 net</a:t>
                      </a:r>
                      <a:endParaRPr lang="tr-TR" dirty="0"/>
                    </a:p>
                  </a:txBody>
                  <a:tcPr/>
                </a:tc>
              </a:tr>
              <a:tr h="370840">
                <a:tc>
                  <a:txBody>
                    <a:bodyPr/>
                    <a:lstStyle/>
                    <a:p>
                      <a:r>
                        <a:rPr lang="tr-TR" dirty="0" smtClean="0"/>
                        <a:t>20 soru</a:t>
                      </a:r>
                      <a:endParaRPr lang="tr-TR" dirty="0"/>
                    </a:p>
                  </a:txBody>
                  <a:tcPr/>
                </a:tc>
                <a:tc>
                  <a:txBody>
                    <a:bodyPr/>
                    <a:lstStyle/>
                    <a:p>
                      <a:r>
                        <a:rPr lang="tr-TR" dirty="0" smtClean="0"/>
                        <a:t>14 doğru</a:t>
                      </a:r>
                      <a:endParaRPr lang="tr-TR" dirty="0"/>
                    </a:p>
                  </a:txBody>
                  <a:tcPr/>
                </a:tc>
                <a:tc>
                  <a:txBody>
                    <a:bodyPr/>
                    <a:lstStyle/>
                    <a:p>
                      <a:r>
                        <a:rPr lang="tr-TR" dirty="0" smtClean="0"/>
                        <a:t>3 yanlış-3 boş</a:t>
                      </a:r>
                      <a:endParaRPr lang="tr-TR" dirty="0"/>
                    </a:p>
                  </a:txBody>
                  <a:tcPr/>
                </a:tc>
                <a:tc>
                  <a:txBody>
                    <a:bodyPr/>
                    <a:lstStyle/>
                    <a:p>
                      <a:r>
                        <a:rPr lang="tr-TR" dirty="0" smtClean="0"/>
                        <a:t>13 net</a:t>
                      </a:r>
                      <a:endParaRPr lang="tr-TR" dirty="0"/>
                    </a:p>
                  </a:txBody>
                  <a:tcPr/>
                </a:tc>
              </a:tr>
            </a:tbl>
          </a:graphicData>
        </a:graphic>
      </p:graphicFrame>
    </p:spTree>
    <p:extLst>
      <p:ext uri="{BB962C8B-B14F-4D97-AF65-F5344CB8AC3E}">
        <p14:creationId xmlns:p14="http://schemas.microsoft.com/office/powerpoint/2010/main" val="1553402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3.Sınav puanının hesaplanması</a:t>
            </a:r>
          </a:p>
        </p:txBody>
      </p:sp>
      <p:sp>
        <p:nvSpPr>
          <p:cNvPr id="3" name="İçerik Yer Tutucusu 2"/>
          <p:cNvSpPr>
            <a:spLocks noGrp="1"/>
          </p:cNvSpPr>
          <p:nvPr>
            <p:ph idx="1"/>
          </p:nvPr>
        </p:nvSpPr>
        <p:spPr/>
        <p:txBody>
          <a:bodyPr/>
          <a:lstStyle/>
          <a:p>
            <a:r>
              <a:rPr lang="tr-TR" dirty="0" smtClean="0"/>
              <a:t>Sınav Puanı Hesaplandıktan sonra, öğrencinin başarı sırasına denk gelen ‘Yüzdelik Dilimler’ de açıklanacaktır. Yüzdelik dilim tercih yaparken dikkate alacağımız en önemli değerdir. Yani tercihleri yüzdelik dilime bakarak yapacağız.</a:t>
            </a:r>
          </a:p>
          <a:p>
            <a:endParaRPr lang="tr-TR" dirty="0"/>
          </a:p>
          <a:p>
            <a:r>
              <a:rPr lang="tr-TR" dirty="0" smtClean="0"/>
              <a:t>Bir öğrencinin puanı ne kadar yüksekse, yüzdelik dilimi o kadar düşük olacaktır.</a:t>
            </a:r>
          </a:p>
          <a:p>
            <a:r>
              <a:rPr lang="tr-TR" dirty="0" smtClean="0"/>
              <a:t>Örnekleri inceleyelim.</a:t>
            </a:r>
            <a:endParaRPr lang="tr-TR" dirty="0"/>
          </a:p>
        </p:txBody>
      </p:sp>
    </p:spTree>
    <p:extLst>
      <p:ext uri="{BB962C8B-B14F-4D97-AF65-F5344CB8AC3E}">
        <p14:creationId xmlns:p14="http://schemas.microsoft.com/office/powerpoint/2010/main" val="1355121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128</TotalTime>
  <Words>2066</Words>
  <Application>Microsoft Office PowerPoint</Application>
  <PresentationFormat>Geniş ekran</PresentationFormat>
  <Paragraphs>330</Paragraphs>
  <Slides>33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33</vt:i4>
      </vt:variant>
    </vt:vector>
  </HeadingPairs>
  <TitlesOfParts>
    <vt:vector size="37" baseType="lpstr">
      <vt:lpstr>Tw Cen MT</vt:lpstr>
      <vt:lpstr>Tw Cen MT Condensed</vt:lpstr>
      <vt:lpstr>Wingdings 3</vt:lpstr>
      <vt:lpstr>Entegral</vt:lpstr>
      <vt:lpstr>LİSELERE GİRİŞ SINAVI 2025</vt:lpstr>
      <vt:lpstr>1…SINAVA DAİR BİLGİLER</vt:lpstr>
      <vt:lpstr>1.2. sözel oturum</vt:lpstr>
      <vt:lpstr>1.2. sözel oturum</vt:lpstr>
      <vt:lpstr>1.3 Sayısal oturum</vt:lpstr>
      <vt:lpstr>1.3 Sayısal oturum</vt:lpstr>
      <vt:lpstr>2. Sınava İLİŞKİN DİKKAT EDİLECEK HUSUSLAR</vt:lpstr>
      <vt:lpstr>3.Sınav puanının hesaplanması</vt:lpstr>
      <vt:lpstr>3.Sınav puanının hesaplanması</vt:lpstr>
      <vt:lpstr>3.Sınav puanının hesaplanması</vt:lpstr>
      <vt:lpstr>3.Sınav puanının hesaplanması</vt:lpstr>
      <vt:lpstr>4.Okul türlerİ</vt:lpstr>
      <vt:lpstr>4.1. Fen lİSELERİ</vt:lpstr>
      <vt:lpstr>4.2. ANADOLU LİSELERİ</vt:lpstr>
      <vt:lpstr>4.3.SOSYAL BİLİMLER LİSESİ</vt:lpstr>
      <vt:lpstr>4.4. MESLEKİ EĞİTİM VEREN LİSELER </vt:lpstr>
      <vt:lpstr>4.5. Anadolu İMAM HATİP LİSELERİ</vt:lpstr>
      <vt:lpstr>4.6. Güzel sanatlar</vt:lpstr>
      <vt:lpstr>4.7.Spor lİSELERİ</vt:lpstr>
      <vt:lpstr>5. TERCİHLERİN YAPILMASI</vt:lpstr>
      <vt:lpstr>5. TERCİHLERİN YAPILMASI</vt:lpstr>
      <vt:lpstr>6.OkulUMUZUN ADRES ALANINDA YER ALAN OKULLAR</vt:lpstr>
      <vt:lpstr>6.OkulUMUZUN ADRES ALANINDA YER ALAN OKULLAR</vt:lpstr>
      <vt:lpstr>6.OkulUMUZUN ADRES ALANINDA YER ALAN OKULLAR</vt:lpstr>
      <vt:lpstr>6.OkulUMUZUN ADRES ALANINDA YER ALAN OKULLAR</vt:lpstr>
      <vt:lpstr>6.OkulUMUZUN ADRES ALANINDA YER ALAN OKULLAR</vt:lpstr>
      <vt:lpstr>6.OkulUMUZUN ADRES ALANINDA YER ALAN OKULLAR</vt:lpstr>
      <vt:lpstr>6.OkulUMUZUN ADRES ALANINDA YER ALAN OKULLAR</vt:lpstr>
      <vt:lpstr>7. Merkezİ YERLEŞTİRME PUANI İLE ÖĞRENCİ ALAN OKULLAR</vt:lpstr>
      <vt:lpstr>7. Merkezİ YERLEŞTİRME PUANI İLE ÖĞRENCİ ALAN OKULLAR</vt:lpstr>
      <vt:lpstr>7. Merkezİ YERLEŞTİRME PUANI İLE ÖĞRENCİ ALAN OKULLAR</vt:lpstr>
      <vt:lpstr>7. Merkezİ YERLEŞTİRME PUANI İLE ÖĞRENCİ ALAN OKULLAR</vt:lpstr>
      <vt:lpstr>tercİHLER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LİSELERE GİRİŞ SINAVI 2025</dc:title>
  <dc:creator>Microsoft hesabı</dc:creator>
  <cp:lastModifiedBy>Microsoft hesabı</cp:lastModifiedBy>
  <cp:revision>15</cp:revision>
  <dcterms:created xsi:type="dcterms:W3CDTF">2024-11-17T11:33:27Z</dcterms:created>
  <dcterms:modified xsi:type="dcterms:W3CDTF">2024-11-18T12:03:42Z</dcterms:modified>
</cp:coreProperties>
</file>